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4" r:id="rId5"/>
    <p:sldId id="261" r:id="rId6"/>
    <p:sldId id="263" r:id="rId7"/>
    <p:sldId id="262"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173683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399669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92563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423735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1589546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980592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2279750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4023282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311638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131393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182921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259684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221400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207971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181352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F6BBA-A371-44C2-A190-857715671F8D}" type="datetimeFigureOut">
              <a:rPr lang="en-US" smtClean="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126143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631F6BBA-A371-44C2-A190-857715671F8D}" type="datetimeFigureOut">
              <a:rPr lang="en-US" smtClean="0"/>
              <a:t>10/24/2023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7EBADE9F-3DF0-4182-949A-E9246C54D251}" type="slidenum">
              <a:rPr lang="en-US" smtClean="0"/>
              <a:t>‹#›</a:t>
            </a:fld>
            <a:endParaRPr lang="en-US" dirty="0"/>
          </a:p>
        </p:txBody>
      </p:sp>
    </p:spTree>
    <p:extLst>
      <p:ext uri="{BB962C8B-B14F-4D97-AF65-F5344CB8AC3E}">
        <p14:creationId xmlns:p14="http://schemas.microsoft.com/office/powerpoint/2010/main" val="188372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31F6BBA-A371-44C2-A190-857715671F8D}" type="datetimeFigureOut">
              <a:rPr lang="en-US" smtClean="0"/>
              <a:t>10/24/2023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EBADE9F-3DF0-4182-949A-E9246C54D251}" type="slidenum">
              <a:rPr lang="en-US" smtClean="0"/>
              <a:t>‹#›</a:t>
            </a:fld>
            <a:endParaRPr lang="en-US" dirty="0"/>
          </a:p>
        </p:txBody>
      </p:sp>
    </p:spTree>
    <p:extLst>
      <p:ext uri="{BB962C8B-B14F-4D97-AF65-F5344CB8AC3E}">
        <p14:creationId xmlns:p14="http://schemas.microsoft.com/office/powerpoint/2010/main" val="16087692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ioperfec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ioperfec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7522" y="2773742"/>
            <a:ext cx="9144000" cy="2387600"/>
          </a:xfrm>
        </p:spPr>
        <p:txBody>
          <a:bodyPr/>
          <a:lstStyle/>
          <a:p>
            <a:r>
              <a:rPr lang="en-US" dirty="0" smtClean="0">
                <a:solidFill>
                  <a:srgbClr val="00B0F0"/>
                </a:solidFill>
                <a:hlinkClick r:id="rId2"/>
              </a:rPr>
              <a:t>WWW.PIOPERFECT.COM</a:t>
            </a:r>
            <a:r>
              <a:rPr lang="en-US" dirty="0" smtClean="0">
                <a:solidFill>
                  <a:srgbClr val="FFD100"/>
                </a:solidFill>
              </a:rPr>
              <a:t/>
            </a:r>
            <a:br>
              <a:rPr lang="en-US" dirty="0" smtClean="0">
                <a:solidFill>
                  <a:srgbClr val="FFD100"/>
                </a:solidFill>
              </a:rPr>
            </a:br>
            <a:endParaRPr lang="en-US" dirty="0">
              <a:solidFill>
                <a:srgbClr val="FFD1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6432" y="107714"/>
            <a:ext cx="5043985" cy="5053628"/>
          </a:xfrm>
          <a:prstGeom prst="rect">
            <a:avLst/>
          </a:prstGeom>
        </p:spPr>
      </p:pic>
    </p:spTree>
    <p:extLst>
      <p:ext uri="{BB962C8B-B14F-4D97-AF65-F5344CB8AC3E}">
        <p14:creationId xmlns:p14="http://schemas.microsoft.com/office/powerpoint/2010/main" val="3814927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D47740-1AA9-A8BD-765E-E32E493037A2}"/>
              </a:ext>
            </a:extLst>
          </p:cNvPr>
          <p:cNvSpPr>
            <a:spLocks noGrp="1"/>
          </p:cNvSpPr>
          <p:nvPr>
            <p:ph type="title"/>
          </p:nvPr>
        </p:nvSpPr>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2500" b="1" i="0" u="none" strike="noStrike" kern="1200" cap="none" spc="0" normalizeH="0" baseline="0" noProof="0" dirty="0">
                <a:ln>
                  <a:noFill/>
                </a:ln>
                <a:solidFill>
                  <a:srgbClr val="FFD100"/>
                </a:solidFill>
                <a:effectLst/>
                <a:uLnTx/>
                <a:uFillTx/>
                <a:latin typeface="titilliumregular"/>
                <a:ea typeface="+mn-ea"/>
                <a:cs typeface="+mn-cs"/>
              </a:rPr>
              <a:t>Technical support and maintenance services</a:t>
            </a:r>
            <a:br>
              <a:rPr kumimoji="0" lang="en-US" sz="2500" b="1" i="0" u="none" strike="noStrike" kern="1200" cap="none" spc="0" normalizeH="0" baseline="0" noProof="0" dirty="0">
                <a:ln>
                  <a:noFill/>
                </a:ln>
                <a:solidFill>
                  <a:srgbClr val="FFD100"/>
                </a:solidFill>
                <a:effectLst/>
                <a:uLnTx/>
                <a:uFillTx/>
                <a:latin typeface="titilliumregular"/>
                <a:ea typeface="+mn-ea"/>
                <a:cs typeface="+mn-cs"/>
              </a:rPr>
            </a:br>
            <a:endParaRPr lang="en-US" dirty="0">
              <a:solidFill>
                <a:srgbClr val="FFD100"/>
              </a:solidFill>
            </a:endParaRPr>
          </a:p>
        </p:txBody>
      </p:sp>
      <p:sp>
        <p:nvSpPr>
          <p:cNvPr id="3" name="Content Placeholder 2">
            <a:extLst>
              <a:ext uri="{FF2B5EF4-FFF2-40B4-BE49-F238E27FC236}">
                <a16:creationId xmlns:a16="http://schemas.microsoft.com/office/drawing/2014/main" xmlns="" id="{C1C65859-C001-38BB-0314-BAF04121FF86}"/>
              </a:ext>
            </a:extLst>
          </p:cNvPr>
          <p:cNvSpPr>
            <a:spLocks noGrp="1"/>
          </p:cNvSpPr>
          <p:nvPr>
            <p:ph idx="1"/>
          </p:nvPr>
        </p:nvSpPr>
        <p:spPr/>
        <p:txBody>
          <a:bodyPr>
            <a:normAutofit/>
          </a:bodyPr>
          <a:lstStyle/>
          <a:p>
            <a:r>
              <a:rPr lang="en-US" sz="2000" dirty="0" smtClean="0">
                <a:solidFill>
                  <a:srgbClr val="FFD100"/>
                </a:solidFill>
              </a:rPr>
              <a:t>We </a:t>
            </a:r>
            <a:r>
              <a:rPr lang="en-US" sz="2000" dirty="0">
                <a:solidFill>
                  <a:srgbClr val="FFD100"/>
                </a:solidFill>
              </a:rPr>
              <a:t>are your most powerful strategic partner. Do not hesitate to contact us when you need maintenance and technical support. You can count on us for periodic maintenance work, as we organize a schedule for the necessary maintenance work periodically according to the nature of your business.</a:t>
            </a:r>
          </a:p>
          <a:p>
            <a:endParaRPr lang="en-US" sz="2000" dirty="0">
              <a:solidFill>
                <a:srgbClr val="FFD100"/>
              </a:solidFill>
            </a:endParaRPr>
          </a:p>
          <a:p>
            <a:pPr algn="just" rtl="1"/>
            <a:r>
              <a:rPr lang="ar-SA" sz="2000" dirty="0">
                <a:solidFill>
                  <a:srgbClr val="FFD100"/>
                </a:solidFill>
              </a:rPr>
              <a:t>نحن أقوى شريك استراتيجي لك. لا تتردد في الاتصال بنا عندما تحتاج إلى الصيانة والدعم الفني. يمكنك الاعتماد علينا في أعمال الصيانة الدورية ، حيث نقوم بتنظيم جدول زمني لأعمال الصيانة اللازمة بشكل دوري وفقا لطبيعة عملك.</a:t>
            </a:r>
          </a:p>
          <a:p>
            <a:pPr algn="just" rtl="1"/>
            <a:endParaRPr lang="en-US" sz="2000" dirty="0">
              <a:solidFill>
                <a:srgbClr val="FFD100"/>
              </a:solidFill>
            </a:endParaRPr>
          </a:p>
        </p:txBody>
      </p:sp>
    </p:spTree>
    <p:extLst>
      <p:ext uri="{BB962C8B-B14F-4D97-AF65-F5344CB8AC3E}">
        <p14:creationId xmlns:p14="http://schemas.microsoft.com/office/powerpoint/2010/main" val="555122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EAA9F-7B30-04B9-8142-42679E262B86}"/>
              </a:ext>
            </a:extLst>
          </p:cNvPr>
          <p:cNvSpPr>
            <a:spLocks noGrp="1"/>
          </p:cNvSpPr>
          <p:nvPr>
            <p:ph type="title"/>
          </p:nvPr>
        </p:nvSpPr>
        <p:spPr/>
        <p:txBody>
          <a:bodyPr/>
          <a:lstStyle/>
          <a:p>
            <a:r>
              <a:rPr lang="en-US" sz="2500" b="1" dirty="0">
                <a:solidFill>
                  <a:srgbClr val="FFD100"/>
                </a:solidFill>
                <a:latin typeface="titilliumregular"/>
                <a:ea typeface="+mn-ea"/>
                <a:cs typeface="+mn-cs"/>
              </a:rPr>
              <a:t>Contact</a:t>
            </a:r>
          </a:p>
        </p:txBody>
      </p:sp>
      <p:sp>
        <p:nvSpPr>
          <p:cNvPr id="3" name="Content Placeholder 2">
            <a:extLst>
              <a:ext uri="{FF2B5EF4-FFF2-40B4-BE49-F238E27FC236}">
                <a16:creationId xmlns:a16="http://schemas.microsoft.com/office/drawing/2014/main" xmlns="" id="{3ADD9D60-FF3C-891B-A009-6B3116FEFAEF}"/>
              </a:ext>
            </a:extLst>
          </p:cNvPr>
          <p:cNvSpPr>
            <a:spLocks noGrp="1"/>
          </p:cNvSpPr>
          <p:nvPr>
            <p:ph idx="1"/>
          </p:nvPr>
        </p:nvSpPr>
        <p:spPr/>
        <p:txBody>
          <a:bodyPr>
            <a:normAutofit fontScale="92500" lnSpcReduction="20000"/>
          </a:bodyPr>
          <a:lstStyle/>
          <a:p>
            <a:r>
              <a:rPr lang="en-US" dirty="0">
                <a:solidFill>
                  <a:srgbClr val="FFD100"/>
                </a:solidFill>
              </a:rPr>
              <a:t>CALL</a:t>
            </a:r>
          </a:p>
          <a:p>
            <a:pPr marL="0" indent="0">
              <a:buNone/>
            </a:pPr>
            <a:r>
              <a:rPr lang="en-US" dirty="0">
                <a:solidFill>
                  <a:srgbClr val="FFD100"/>
                </a:solidFill>
              </a:rPr>
              <a:t>+966 571728787</a:t>
            </a:r>
          </a:p>
          <a:p>
            <a:endParaRPr lang="en-US" dirty="0">
              <a:solidFill>
                <a:srgbClr val="FFD100"/>
              </a:solidFill>
            </a:endParaRPr>
          </a:p>
          <a:p>
            <a:r>
              <a:rPr lang="en-US" dirty="0">
                <a:solidFill>
                  <a:srgbClr val="FFD100"/>
                </a:solidFill>
              </a:rPr>
              <a:t>EMAIL </a:t>
            </a:r>
          </a:p>
          <a:p>
            <a:pPr marL="0" indent="0">
              <a:buNone/>
            </a:pPr>
            <a:r>
              <a:rPr lang="en-US" dirty="0" smtClean="0">
                <a:solidFill>
                  <a:srgbClr val="FFD100"/>
                </a:solidFill>
                <a:hlinkClick r:id="rId2"/>
              </a:rPr>
              <a:t>info@pioperfect.com</a:t>
            </a:r>
            <a:endParaRPr lang="en-US" dirty="0" smtClean="0">
              <a:solidFill>
                <a:srgbClr val="FFD100"/>
              </a:solidFill>
            </a:endParaRPr>
          </a:p>
          <a:p>
            <a:pPr marL="0" indent="0">
              <a:buNone/>
            </a:pPr>
            <a:endParaRPr lang="en-US" dirty="0">
              <a:solidFill>
                <a:srgbClr val="FFD100"/>
              </a:solidFill>
            </a:endParaRPr>
          </a:p>
          <a:p>
            <a:pPr marL="0" indent="0">
              <a:buNone/>
            </a:pPr>
            <a:r>
              <a:rPr lang="en-US" dirty="0">
                <a:solidFill>
                  <a:srgbClr val="FFD100"/>
                </a:solidFill>
              </a:rPr>
              <a:t>WHATSAPP</a:t>
            </a:r>
          </a:p>
          <a:p>
            <a:pPr marL="0" indent="0">
              <a:buNone/>
            </a:pPr>
            <a:r>
              <a:rPr lang="en-US" dirty="0">
                <a:solidFill>
                  <a:srgbClr val="FFD100"/>
                </a:solidFill>
              </a:rPr>
              <a:t>+966 571728787</a:t>
            </a:r>
          </a:p>
          <a:p>
            <a:pPr marL="0" indent="0">
              <a:buNone/>
            </a:pPr>
            <a:endParaRPr lang="en-US" dirty="0">
              <a:solidFill>
                <a:srgbClr val="FFD100"/>
              </a:solidFill>
            </a:endParaRPr>
          </a:p>
          <a:p>
            <a:pPr marL="0" indent="0">
              <a:buNone/>
            </a:pPr>
            <a:endParaRPr lang="en-US" dirty="0">
              <a:solidFill>
                <a:srgbClr val="FFD1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662" y="0"/>
            <a:ext cx="6858000" cy="6858000"/>
          </a:xfrm>
          <a:prstGeom prst="rect">
            <a:avLst/>
          </a:prstGeom>
        </p:spPr>
      </p:pic>
    </p:spTree>
    <p:extLst>
      <p:ext uri="{BB962C8B-B14F-4D97-AF65-F5344CB8AC3E}">
        <p14:creationId xmlns:p14="http://schemas.microsoft.com/office/powerpoint/2010/main" val="4019305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347"/>
            <a:ext cx="10515600" cy="706438"/>
          </a:xfrm>
        </p:spPr>
        <p:txBody>
          <a:bodyPr/>
          <a:lstStyle/>
          <a:p>
            <a:r>
              <a:rPr lang="en-US" sz="2200" b="1" dirty="0">
                <a:solidFill>
                  <a:srgbClr val="FFD100"/>
                </a:solidFill>
                <a:latin typeface="titilliumregular"/>
              </a:rPr>
              <a:t>HOME</a:t>
            </a:r>
            <a:r>
              <a:rPr lang="en-US" sz="2200" b="1" dirty="0">
                <a:solidFill>
                  <a:srgbClr val="004B69"/>
                </a:solidFill>
                <a:latin typeface="titilliumregular"/>
              </a:rPr>
              <a:t> </a:t>
            </a:r>
          </a:p>
        </p:txBody>
      </p:sp>
      <p:sp>
        <p:nvSpPr>
          <p:cNvPr id="3" name="Content Placeholder 2"/>
          <p:cNvSpPr>
            <a:spLocks noGrp="1"/>
          </p:cNvSpPr>
          <p:nvPr>
            <p:ph idx="1"/>
          </p:nvPr>
        </p:nvSpPr>
        <p:spPr>
          <a:xfrm>
            <a:off x="838200" y="925785"/>
            <a:ext cx="10515600" cy="5476082"/>
          </a:xfrm>
        </p:spPr>
        <p:txBody>
          <a:bodyPr>
            <a:normAutofit fontScale="77500" lnSpcReduction="20000"/>
          </a:bodyPr>
          <a:lstStyle/>
          <a:p>
            <a:r>
              <a:rPr lang="en-US" sz="2000" dirty="0">
                <a:solidFill>
                  <a:srgbClr val="FFD100"/>
                </a:solidFill>
              </a:rPr>
              <a:t>We always strive to provide the best technical solutions and services to customers who are looking for the highest quality standards related to technical solutions for networks and communications, central services and linking branches, parking solution, surveillance systems , access control</a:t>
            </a:r>
            <a:r>
              <a:rPr lang="ar-SA" sz="2000" dirty="0">
                <a:solidFill>
                  <a:srgbClr val="FFD100"/>
                </a:solidFill>
              </a:rPr>
              <a:t> </a:t>
            </a:r>
            <a:r>
              <a:rPr lang="en-US" sz="2000" dirty="0">
                <a:solidFill>
                  <a:srgbClr val="FFD100"/>
                </a:solidFill>
              </a:rPr>
              <a:t>and many smart solutions without problems, malfunctions or additional costs.</a:t>
            </a:r>
          </a:p>
          <a:p>
            <a:pPr marL="0" indent="0" algn="r" rtl="1">
              <a:buNone/>
            </a:pPr>
            <a:r>
              <a:rPr lang="ar-SA" sz="2000" dirty="0">
                <a:solidFill>
                  <a:srgbClr val="FFD100"/>
                </a:solidFill>
              </a:rPr>
              <a:t>نسعى دائمًا لتقديم أفضل الحلول والخدمات التقنية للعملاء الذين يبحثون عن أعلى معايير الجودة المتعلقة بالحلول التقنية للشبكات والاتصالات والخدمات المركزية وربط الفروع وحلول مواقف السيارات وأنظمة المراقبة والتحكم في الوصول والعديد من </a:t>
            </a:r>
            <a:r>
              <a:rPr lang="ar-SA" sz="2000" dirty="0" smtClean="0">
                <a:solidFill>
                  <a:srgbClr val="FFD100"/>
                </a:solidFill>
              </a:rPr>
              <a:t>الحلول </a:t>
            </a:r>
            <a:r>
              <a:rPr lang="ar-SA" sz="2000" dirty="0">
                <a:solidFill>
                  <a:srgbClr val="FFD100"/>
                </a:solidFill>
              </a:rPr>
              <a:t>الذكية </a:t>
            </a:r>
            <a:r>
              <a:rPr lang="ar-SA" sz="2000" dirty="0" smtClean="0">
                <a:solidFill>
                  <a:srgbClr val="FFD100"/>
                </a:solidFill>
              </a:rPr>
              <a:t> </a:t>
            </a:r>
            <a:r>
              <a:rPr lang="ar-SA" sz="2000" dirty="0">
                <a:solidFill>
                  <a:srgbClr val="FFD100"/>
                </a:solidFill>
              </a:rPr>
              <a:t>دون مشاكل أو أعطال أو تكاليف إضافية.</a:t>
            </a:r>
            <a:endParaRPr lang="en-US" sz="2000" dirty="0">
              <a:solidFill>
                <a:srgbClr val="FFD100"/>
              </a:solidFill>
            </a:endParaRPr>
          </a:p>
          <a:p>
            <a:pPr marL="0" indent="0">
              <a:spcBef>
                <a:spcPct val="0"/>
              </a:spcBef>
              <a:buNone/>
            </a:pPr>
            <a:r>
              <a:rPr lang="en-US" sz="2200" b="1" dirty="0">
                <a:solidFill>
                  <a:srgbClr val="FFD100"/>
                </a:solidFill>
                <a:latin typeface="titilliumregular"/>
                <a:ea typeface="+mj-ea"/>
                <a:cs typeface="+mj-cs"/>
              </a:rPr>
              <a:t>Who we are </a:t>
            </a:r>
          </a:p>
          <a:p>
            <a:pPr marL="0" indent="0">
              <a:buNone/>
            </a:pPr>
            <a:r>
              <a:rPr lang="en-US" sz="2000" dirty="0">
                <a:solidFill>
                  <a:srgbClr val="FFD100"/>
                </a:solidFill>
              </a:rPr>
              <a:t>PIOPERFECT provides complete support for your business technology systems. Thanks to PIOPERFECT’S highly skilled and experienced team, you can rest assured of the quality of installation, maintenance and support. We always strive to provide the best technical solutions and the best services to customers who are looking for the highest quality standards related to technical solutions without problems, malfunctions or additional costs.</a:t>
            </a:r>
            <a:endParaRPr lang="ar-SA" sz="2000" dirty="0">
              <a:solidFill>
                <a:srgbClr val="FFD100"/>
              </a:solidFill>
            </a:endParaRPr>
          </a:p>
          <a:p>
            <a:pPr marL="0" indent="0" algn="r" rtl="1">
              <a:buNone/>
            </a:pPr>
            <a:r>
              <a:rPr lang="ar-SA" sz="2000" dirty="0">
                <a:solidFill>
                  <a:srgbClr val="FFD100"/>
                </a:solidFill>
              </a:rPr>
              <a:t>توفر</a:t>
            </a:r>
            <a:r>
              <a:rPr lang="en-US" sz="2000" dirty="0">
                <a:solidFill>
                  <a:srgbClr val="FFD100"/>
                </a:solidFill>
              </a:rPr>
              <a:t> PIOPERFECT </a:t>
            </a:r>
            <a:r>
              <a:rPr lang="ar-SA" sz="2000" dirty="0">
                <a:solidFill>
                  <a:srgbClr val="FFD100"/>
                </a:solidFill>
              </a:rPr>
              <a:t>الدعم الكامل لأنظمة تكنولوجيا الأعمال الخاصة بك. بفضل فريق </a:t>
            </a:r>
            <a:r>
              <a:rPr lang="en-US" sz="2000" dirty="0">
                <a:solidFill>
                  <a:srgbClr val="FFD100"/>
                </a:solidFill>
              </a:rPr>
              <a:t> PIOPERFECT </a:t>
            </a:r>
            <a:r>
              <a:rPr lang="ar-SA" sz="2000" dirty="0">
                <a:solidFill>
                  <a:srgbClr val="FFD100"/>
                </a:solidFill>
              </a:rPr>
              <a:t>ذو المهارات العالية والخبرة العالية، يمكنك أن تطمئن إلى جودة التركيب والصيانة والدعم. نسعى دائمًا لتقديم أفضل الحلول التقنية وأفضل الخدمات للعملاء الذين يبحثون عن أعلى معايير الجودة المتعلقة بالحلول التقنية دون مشاكل أو أعطال أو تكاليف إضافية.</a:t>
            </a:r>
            <a:endParaRPr lang="en-US" sz="2000" dirty="0">
              <a:solidFill>
                <a:srgbClr val="FFD100"/>
              </a:solidFill>
            </a:endParaRPr>
          </a:p>
          <a:p>
            <a:pPr marL="0" indent="0">
              <a:buNone/>
            </a:pPr>
            <a:endParaRPr lang="en-US" sz="2000" dirty="0">
              <a:solidFill>
                <a:srgbClr val="FFD100"/>
              </a:solidFill>
            </a:endParaRPr>
          </a:p>
          <a:p>
            <a:pPr marL="0" indent="0">
              <a:spcBef>
                <a:spcPct val="0"/>
              </a:spcBef>
              <a:buNone/>
            </a:pPr>
            <a:r>
              <a:rPr lang="en-US" sz="2200" b="1" dirty="0">
                <a:solidFill>
                  <a:srgbClr val="FFD100"/>
                </a:solidFill>
                <a:latin typeface="titilliumregular"/>
                <a:ea typeface="+mj-ea"/>
                <a:cs typeface="+mj-cs"/>
              </a:rPr>
              <a:t>Our vision</a:t>
            </a:r>
          </a:p>
          <a:p>
            <a:pPr marL="0" indent="0">
              <a:buNone/>
            </a:pPr>
            <a:r>
              <a:rPr lang="en-US" sz="2000" dirty="0">
                <a:solidFill>
                  <a:srgbClr val="FFD100"/>
                </a:solidFill>
              </a:rPr>
              <a:t>We aspire to be the preferred technical partner for our customers and work to add value to our customers by analyzing the performance of the systems and providing the appropriate proposal to maintain the continuity of the system and reduce the cost and maintain the highest quality standards for our customers.</a:t>
            </a:r>
          </a:p>
          <a:p>
            <a:pPr marL="0" indent="0" algn="r" rtl="1">
              <a:buNone/>
            </a:pPr>
            <a:r>
              <a:rPr lang="ar-SA" sz="2000" dirty="0">
                <a:solidFill>
                  <a:srgbClr val="FFD100"/>
                </a:solidFill>
              </a:rPr>
              <a:t>نطمح أن نكون الشريك الفني المفضل لعملائنا ونعمل على إضافة قيمة لعملائنا من خلال تحليل أداء الأنظمة وتقديم المقترح المناسب للحفاظ على استمرارية النظام وتقليل التكلفة والحفاظ على أعلى معايير الجودة لعملائنا.</a:t>
            </a:r>
            <a:endParaRPr lang="en-US" sz="2000" dirty="0">
              <a:solidFill>
                <a:srgbClr val="FFD100"/>
              </a:solidFill>
            </a:endParaRPr>
          </a:p>
          <a:p>
            <a:pPr marL="0" indent="0">
              <a:buNone/>
            </a:pPr>
            <a:endParaRPr lang="en-US" sz="2000" dirty="0">
              <a:solidFill>
                <a:srgbClr val="FFD100"/>
              </a:solidFill>
            </a:endParaRPr>
          </a:p>
        </p:txBody>
      </p:sp>
    </p:spTree>
    <p:extLst>
      <p:ext uri="{BB962C8B-B14F-4D97-AF65-F5344CB8AC3E}">
        <p14:creationId xmlns:p14="http://schemas.microsoft.com/office/powerpoint/2010/main" val="2198490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42" y="228647"/>
            <a:ext cx="10802010" cy="549275"/>
          </a:xfrm>
        </p:spPr>
        <p:txBody>
          <a:bodyPr>
            <a:normAutofit fontScale="90000"/>
          </a:bodyPr>
          <a:lstStyle/>
          <a:p>
            <a:r>
              <a:rPr lang="en-US" sz="2200" b="1" dirty="0">
                <a:solidFill>
                  <a:srgbClr val="FFD100"/>
                </a:solidFill>
                <a:latin typeface="titilliumregular"/>
              </a:rPr>
              <a:t>SERVICES</a:t>
            </a:r>
            <a:r>
              <a:rPr lang="ar-SA" sz="2200" b="1" dirty="0">
                <a:solidFill>
                  <a:srgbClr val="FFD100"/>
                </a:solidFill>
                <a:latin typeface="titilliumregular"/>
              </a:rPr>
              <a:t>     </a:t>
            </a:r>
            <a:r>
              <a:rPr lang="en-US" sz="2200" b="1" dirty="0">
                <a:solidFill>
                  <a:srgbClr val="FFD100"/>
                </a:solidFill>
                <a:latin typeface="titilliumregular"/>
              </a:rPr>
              <a:t>                                                                                          </a:t>
            </a:r>
            <a:r>
              <a:rPr lang="en-US" sz="2200" b="1" dirty="0" smtClean="0">
                <a:solidFill>
                  <a:srgbClr val="FFD100"/>
                </a:solidFill>
                <a:latin typeface="titilliumregular"/>
              </a:rPr>
              <a:t>                        </a:t>
            </a:r>
            <a:r>
              <a:rPr lang="ar-SA" sz="2200" b="1" dirty="0" smtClean="0">
                <a:solidFill>
                  <a:srgbClr val="FFD100"/>
                </a:solidFill>
                <a:latin typeface="titilliumregular"/>
              </a:rPr>
              <a:t>الخدمات</a:t>
            </a:r>
            <a:r>
              <a:rPr lang="en-US" sz="2200" b="1" dirty="0" smtClean="0">
                <a:solidFill>
                  <a:srgbClr val="FFD100"/>
                </a:solidFill>
                <a:latin typeface="titilliumregular"/>
              </a:rPr>
              <a:t> </a:t>
            </a:r>
            <a:endParaRPr lang="en-US" dirty="0">
              <a:solidFill>
                <a:srgbClr val="FFD100"/>
              </a:solidFill>
            </a:endParaRPr>
          </a:p>
        </p:txBody>
      </p:sp>
      <p:sp>
        <p:nvSpPr>
          <p:cNvPr id="3" name="Content Placeholder 2"/>
          <p:cNvSpPr>
            <a:spLocks noGrp="1"/>
          </p:cNvSpPr>
          <p:nvPr>
            <p:ph idx="1"/>
          </p:nvPr>
        </p:nvSpPr>
        <p:spPr>
          <a:xfrm>
            <a:off x="6598872" y="777922"/>
            <a:ext cx="5315624" cy="6046740"/>
          </a:xfrm>
        </p:spPr>
        <p:txBody>
          <a:bodyPr>
            <a:normAutofit fontScale="92500" lnSpcReduction="20000"/>
          </a:bodyPr>
          <a:lstStyle/>
          <a:p>
            <a:pPr algn="r" rtl="1">
              <a:lnSpc>
                <a:spcPct val="70000"/>
              </a:lnSpc>
            </a:pPr>
            <a:r>
              <a:rPr lang="ar-SA" sz="2000" b="1" dirty="0">
                <a:solidFill>
                  <a:srgbClr val="FFD100"/>
                </a:solidFill>
                <a:latin typeface="titilliumregular"/>
              </a:rPr>
              <a:t>حلول الشبكات والاتصالات</a:t>
            </a:r>
          </a:p>
          <a:p>
            <a:pPr marL="400050" indent="-400050" algn="r" rtl="1">
              <a:buFont typeface="+mj-lt"/>
              <a:buAutoNum type="romanUcPeriod"/>
            </a:pPr>
            <a:r>
              <a:rPr lang="ar-SA" sz="1700" dirty="0" smtClean="0">
                <a:solidFill>
                  <a:srgbClr val="FFD100"/>
                </a:solidFill>
              </a:rPr>
              <a:t>ا</a:t>
            </a:r>
            <a:r>
              <a:rPr lang="en-US" sz="1700" dirty="0" smtClean="0">
                <a:solidFill>
                  <a:srgbClr val="FFD100"/>
                </a:solidFill>
              </a:rPr>
              <a:t>	</a:t>
            </a:r>
            <a:r>
              <a:rPr lang="ar-SA" sz="1700" dirty="0" smtClean="0">
                <a:solidFill>
                  <a:srgbClr val="FFD100"/>
                </a:solidFill>
              </a:rPr>
              <a:t>لشبكات</a:t>
            </a:r>
            <a:endParaRPr lang="ar-SA" sz="1700" dirty="0">
              <a:solidFill>
                <a:srgbClr val="FFD100"/>
              </a:solidFill>
            </a:endParaRPr>
          </a:p>
          <a:p>
            <a:pPr marL="400050" indent="-400050" algn="r" rtl="1">
              <a:buFont typeface="+mj-lt"/>
              <a:buAutoNum type="romanUcPeriod"/>
            </a:pPr>
            <a:r>
              <a:rPr lang="ar-SA" sz="1700" dirty="0">
                <a:solidFill>
                  <a:srgbClr val="FFD100"/>
                </a:solidFill>
              </a:rPr>
              <a:t>الاتصالات</a:t>
            </a:r>
          </a:p>
          <a:p>
            <a:pPr algn="r" rtl="1"/>
            <a:r>
              <a:rPr lang="ar-SA" sz="2000" b="1" dirty="0">
                <a:solidFill>
                  <a:srgbClr val="FFD100"/>
                </a:solidFill>
                <a:latin typeface="titilliumregular"/>
              </a:rPr>
              <a:t>حلول إدارة مواقف السيارات</a:t>
            </a:r>
          </a:p>
          <a:p>
            <a:pPr marL="400050" indent="-400050" algn="r" rtl="1">
              <a:buFont typeface="+mj-lt"/>
              <a:buAutoNum type="romanUcPeriod"/>
            </a:pPr>
            <a:r>
              <a:rPr lang="ar-SA" sz="1700" dirty="0">
                <a:solidFill>
                  <a:srgbClr val="FFD100"/>
                </a:solidFill>
              </a:rPr>
              <a:t>نظام المواقف الارشادي</a:t>
            </a:r>
          </a:p>
          <a:p>
            <a:pPr marL="400050" indent="-400050" algn="r" rtl="1">
              <a:buFont typeface="+mj-lt"/>
              <a:buAutoNum type="romanUcPeriod"/>
            </a:pPr>
            <a:r>
              <a:rPr lang="ar-SA" sz="1700" dirty="0">
                <a:solidFill>
                  <a:srgbClr val="FFD100"/>
                </a:solidFill>
              </a:rPr>
              <a:t>حلول المواقف بنظام الكاميرات</a:t>
            </a:r>
          </a:p>
          <a:p>
            <a:pPr marL="400050" indent="-400050" algn="r" rtl="1">
              <a:buFont typeface="+mj-lt"/>
              <a:buAutoNum type="romanUcPeriod"/>
            </a:pPr>
            <a:r>
              <a:rPr lang="ar-SA" sz="1700" dirty="0" smtClean="0">
                <a:solidFill>
                  <a:srgbClr val="FFD100"/>
                </a:solidFill>
              </a:rPr>
              <a:t>نظام </a:t>
            </a:r>
            <a:r>
              <a:rPr lang="ar-SA" sz="1700" dirty="0">
                <a:solidFill>
                  <a:srgbClr val="FFD100"/>
                </a:solidFill>
              </a:rPr>
              <a:t>إدارة المواقف</a:t>
            </a:r>
          </a:p>
          <a:p>
            <a:pPr algn="r" rtl="1">
              <a:lnSpc>
                <a:spcPct val="70000"/>
              </a:lnSpc>
            </a:pPr>
            <a:r>
              <a:rPr lang="ar-SA" sz="2000" b="1" dirty="0">
                <a:solidFill>
                  <a:srgbClr val="FFD100"/>
                </a:solidFill>
                <a:latin typeface="titilliumregular"/>
              </a:rPr>
              <a:t> الحلول </a:t>
            </a:r>
            <a:r>
              <a:rPr lang="ar-SA" sz="2000" b="1" dirty="0" smtClean="0">
                <a:solidFill>
                  <a:srgbClr val="FFD100"/>
                </a:solidFill>
                <a:latin typeface="titilliumregular"/>
              </a:rPr>
              <a:t>الأمني</a:t>
            </a:r>
            <a:r>
              <a:rPr lang="ar-SA" sz="2000" b="1" dirty="0">
                <a:solidFill>
                  <a:srgbClr val="FFD100"/>
                </a:solidFill>
                <a:latin typeface="titilliumregular"/>
              </a:rPr>
              <a:t>ة</a:t>
            </a:r>
            <a:r>
              <a:rPr lang="ar-SA" sz="2000" b="1" dirty="0" smtClean="0">
                <a:solidFill>
                  <a:srgbClr val="FFD100"/>
                </a:solidFill>
                <a:latin typeface="titilliumregular"/>
              </a:rPr>
              <a:t> </a:t>
            </a:r>
            <a:endParaRPr lang="ar-SA" sz="2000" b="1" dirty="0">
              <a:solidFill>
                <a:srgbClr val="FFD100"/>
              </a:solidFill>
              <a:latin typeface="titilliumregular"/>
            </a:endParaRPr>
          </a:p>
          <a:p>
            <a:pPr marL="400050" indent="-400050" algn="r" rtl="1">
              <a:buFont typeface="+mj-lt"/>
              <a:buAutoNum type="romanUcPeriod"/>
            </a:pPr>
            <a:r>
              <a:rPr lang="ar-SA" sz="1700" dirty="0" smtClean="0">
                <a:solidFill>
                  <a:srgbClr val="FFD100"/>
                </a:solidFill>
              </a:rPr>
              <a:t>التدابير الامنية</a:t>
            </a:r>
            <a:endParaRPr lang="ar-SA" sz="1700" dirty="0">
              <a:solidFill>
                <a:srgbClr val="FFD100"/>
              </a:solidFill>
            </a:endParaRPr>
          </a:p>
          <a:p>
            <a:pPr marL="400050" indent="-400050" algn="r" rtl="1">
              <a:buFont typeface="+mj-lt"/>
              <a:buAutoNum type="romanUcPeriod"/>
            </a:pPr>
            <a:r>
              <a:rPr lang="ar-SA" sz="1700" dirty="0">
                <a:solidFill>
                  <a:srgbClr val="FFD100"/>
                </a:solidFill>
              </a:rPr>
              <a:t>المراقبة بالفيديو</a:t>
            </a:r>
          </a:p>
          <a:p>
            <a:pPr marL="400050" indent="-400050" algn="r" rtl="1">
              <a:buFont typeface="+mj-lt"/>
              <a:buAutoNum type="romanUcPeriod"/>
            </a:pPr>
            <a:r>
              <a:rPr lang="ar-SA" sz="1700" dirty="0">
                <a:solidFill>
                  <a:srgbClr val="FFD100"/>
                </a:solidFill>
              </a:rPr>
              <a:t>التحكم بالدخول الافراد</a:t>
            </a:r>
          </a:p>
          <a:p>
            <a:pPr algn="r" rtl="1"/>
            <a:r>
              <a:rPr lang="ar-SA" sz="2000" b="1" dirty="0" smtClean="0">
                <a:solidFill>
                  <a:srgbClr val="FFD100"/>
                </a:solidFill>
                <a:latin typeface="titilliumregular"/>
              </a:rPr>
              <a:t>الترددات اللاسلكية</a:t>
            </a:r>
            <a:r>
              <a:rPr lang="en-US" sz="2000" b="1" dirty="0" smtClean="0">
                <a:solidFill>
                  <a:srgbClr val="FFD100"/>
                </a:solidFill>
                <a:latin typeface="titilliumregular"/>
              </a:rPr>
              <a:t> </a:t>
            </a:r>
            <a:r>
              <a:rPr lang="ar-SA" sz="2000" b="1" dirty="0" smtClean="0">
                <a:solidFill>
                  <a:srgbClr val="FFD100"/>
                </a:solidFill>
                <a:latin typeface="titilliumregular"/>
              </a:rPr>
              <a:t>المعرفة</a:t>
            </a:r>
            <a:endParaRPr lang="ar-SA" sz="2000" b="1" dirty="0">
              <a:solidFill>
                <a:srgbClr val="FFD100"/>
              </a:solidFill>
              <a:latin typeface="titilliumregular"/>
            </a:endParaRPr>
          </a:p>
          <a:p>
            <a:pPr marL="400050" indent="-400050" algn="r" rtl="1">
              <a:buFont typeface="+mj-lt"/>
              <a:buAutoNum type="romanUcPeriod"/>
            </a:pPr>
            <a:r>
              <a:rPr lang="ar-SA" sz="1700" dirty="0">
                <a:solidFill>
                  <a:srgbClr val="FFD100"/>
                </a:solidFill>
              </a:rPr>
              <a:t>الخدمات اللوجستيه</a:t>
            </a:r>
          </a:p>
          <a:p>
            <a:pPr marL="400050" indent="-400050" algn="r" rtl="1">
              <a:buFont typeface="+mj-lt"/>
              <a:buAutoNum type="romanUcPeriod"/>
            </a:pPr>
            <a:r>
              <a:rPr lang="ar-SA" sz="1700" dirty="0">
                <a:solidFill>
                  <a:srgbClr val="FFD100"/>
                </a:solidFill>
              </a:rPr>
              <a:t>إدارة دخول </a:t>
            </a:r>
            <a:r>
              <a:rPr lang="ar-SA" sz="1700" dirty="0" smtClean="0">
                <a:solidFill>
                  <a:srgbClr val="FFD100"/>
                </a:solidFill>
              </a:rPr>
              <a:t>المركبات</a:t>
            </a:r>
            <a:endParaRPr lang="ar-SA" sz="1700" dirty="0">
              <a:solidFill>
                <a:srgbClr val="FFD100"/>
              </a:solidFill>
            </a:endParaRPr>
          </a:p>
          <a:p>
            <a:pPr algn="r" rtl="1"/>
            <a:r>
              <a:rPr lang="ar-SA" sz="2000" b="1" dirty="0">
                <a:solidFill>
                  <a:srgbClr val="FFD100"/>
                </a:solidFill>
                <a:latin typeface="titilliumregular"/>
              </a:rPr>
              <a:t>أنظمة التتبع</a:t>
            </a:r>
          </a:p>
          <a:p>
            <a:pPr algn="r" rtl="1"/>
            <a:r>
              <a:rPr lang="ar-SA" sz="2000" b="1" dirty="0">
                <a:solidFill>
                  <a:srgbClr val="FFD100"/>
                </a:solidFill>
                <a:latin typeface="titilliumregular"/>
              </a:rPr>
              <a:t>حلول القطاع الرياضي</a:t>
            </a:r>
          </a:p>
          <a:p>
            <a:pPr algn="r" rtl="1"/>
            <a:r>
              <a:rPr lang="ar-SA" sz="2000" b="1" dirty="0" smtClean="0">
                <a:solidFill>
                  <a:srgbClr val="FFD100"/>
                </a:solidFill>
                <a:latin typeface="titilliumregular"/>
              </a:rPr>
              <a:t>خدمات الصيانة </a:t>
            </a:r>
            <a:r>
              <a:rPr lang="ar-SA" sz="2000" b="1" dirty="0">
                <a:solidFill>
                  <a:srgbClr val="FFD100"/>
                </a:solidFill>
                <a:latin typeface="titilliumregular"/>
              </a:rPr>
              <a:t>والدعم الفني </a:t>
            </a:r>
          </a:p>
          <a:p>
            <a:pPr algn="r" rtl="1"/>
            <a:r>
              <a:rPr lang="ar-SA" sz="2000" b="1" dirty="0">
                <a:solidFill>
                  <a:srgbClr val="FFD100"/>
                </a:solidFill>
                <a:latin typeface="titilliumregular"/>
              </a:rPr>
              <a:t>الاتصال</a:t>
            </a:r>
            <a:endParaRPr lang="en-US" sz="2000" b="1" dirty="0">
              <a:solidFill>
                <a:srgbClr val="FFD100"/>
              </a:solidFill>
              <a:latin typeface="titilliumregular"/>
            </a:endParaRPr>
          </a:p>
        </p:txBody>
      </p:sp>
      <p:sp>
        <p:nvSpPr>
          <p:cNvPr id="4" name="Content Placeholder 2">
            <a:extLst>
              <a:ext uri="{FF2B5EF4-FFF2-40B4-BE49-F238E27FC236}">
                <a16:creationId xmlns:a16="http://schemas.microsoft.com/office/drawing/2014/main" xmlns="" id="{E2B81D27-7ED5-26BA-95D7-6A26810242D4}"/>
              </a:ext>
            </a:extLst>
          </p:cNvPr>
          <p:cNvSpPr txBox="1">
            <a:spLocks/>
          </p:cNvSpPr>
          <p:nvPr/>
        </p:nvSpPr>
        <p:spPr>
          <a:xfrm>
            <a:off x="838200" y="914400"/>
            <a:ext cx="5257800" cy="591026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b="1" dirty="0">
                <a:solidFill>
                  <a:srgbClr val="FFD100"/>
                </a:solidFill>
                <a:latin typeface="titilliumregular"/>
              </a:rPr>
              <a:t>Networking &amp; Telecom solutions                                                                                                                               </a:t>
            </a:r>
          </a:p>
          <a:p>
            <a:pPr marL="1028700" lvl="1" indent="-571500">
              <a:buFont typeface="+mj-lt"/>
              <a:buAutoNum type="romanUcPeriod"/>
            </a:pPr>
            <a:r>
              <a:rPr lang="en-US" dirty="0" smtClean="0">
                <a:solidFill>
                  <a:srgbClr val="FFD100"/>
                </a:solidFill>
              </a:rPr>
              <a:t>NETWORKING</a:t>
            </a:r>
            <a:endParaRPr lang="en-US" dirty="0">
              <a:solidFill>
                <a:srgbClr val="FFD100"/>
              </a:solidFill>
            </a:endParaRPr>
          </a:p>
          <a:p>
            <a:pPr marL="1028700" lvl="1" indent="-571500">
              <a:buFont typeface="+mj-lt"/>
              <a:buAutoNum type="romanUcPeriod"/>
            </a:pPr>
            <a:r>
              <a:rPr lang="en-US" dirty="0">
                <a:solidFill>
                  <a:srgbClr val="FFD100"/>
                </a:solidFill>
              </a:rPr>
              <a:t>TELECOM </a:t>
            </a:r>
          </a:p>
          <a:p>
            <a:pPr algn="just"/>
            <a:r>
              <a:rPr lang="en-US" sz="2900" b="1" dirty="0">
                <a:solidFill>
                  <a:srgbClr val="FFD100"/>
                </a:solidFill>
                <a:latin typeface="titilliumregular"/>
              </a:rPr>
              <a:t>Car Parking solutions</a:t>
            </a:r>
          </a:p>
          <a:p>
            <a:pPr marL="1028700" lvl="1" indent="-571500">
              <a:buFont typeface="+mj-lt"/>
              <a:buAutoNum type="romanUcPeriod"/>
            </a:pPr>
            <a:r>
              <a:rPr lang="en-US" dirty="0">
                <a:solidFill>
                  <a:srgbClr val="FFD100"/>
                </a:solidFill>
              </a:rPr>
              <a:t>PGS</a:t>
            </a:r>
          </a:p>
          <a:p>
            <a:pPr marL="1028700" lvl="1" indent="-571500">
              <a:buFont typeface="+mj-lt"/>
              <a:buAutoNum type="romanUcPeriod"/>
            </a:pPr>
            <a:r>
              <a:rPr lang="en-US" dirty="0">
                <a:solidFill>
                  <a:srgbClr val="FFD100"/>
                </a:solidFill>
              </a:rPr>
              <a:t>CFS</a:t>
            </a:r>
          </a:p>
          <a:p>
            <a:pPr marL="1028700" lvl="1" indent="-571500">
              <a:buFont typeface="+mj-lt"/>
              <a:buAutoNum type="romanUcPeriod"/>
            </a:pPr>
            <a:r>
              <a:rPr lang="en-US" dirty="0">
                <a:solidFill>
                  <a:srgbClr val="FFD100"/>
                </a:solidFill>
              </a:rPr>
              <a:t>PMS</a:t>
            </a:r>
          </a:p>
          <a:p>
            <a:pPr algn="just"/>
            <a:r>
              <a:rPr lang="en-US" b="1" dirty="0">
                <a:solidFill>
                  <a:srgbClr val="FFD100"/>
                </a:solidFill>
                <a:latin typeface="titilliumregular"/>
              </a:rPr>
              <a:t> Security solutions </a:t>
            </a:r>
            <a:endParaRPr lang="en-US" dirty="0">
              <a:solidFill>
                <a:srgbClr val="FFD100"/>
              </a:solidFill>
            </a:endParaRPr>
          </a:p>
          <a:p>
            <a:pPr marL="1028700" lvl="1" indent="-571500">
              <a:buFont typeface="+mj-lt"/>
              <a:buAutoNum type="romanUcPeriod"/>
            </a:pPr>
            <a:r>
              <a:rPr lang="en-US" dirty="0" smtClean="0">
                <a:solidFill>
                  <a:srgbClr val="FFD100"/>
                </a:solidFill>
              </a:rPr>
              <a:t>Physical </a:t>
            </a:r>
            <a:r>
              <a:rPr lang="en-US" dirty="0">
                <a:solidFill>
                  <a:srgbClr val="FFD100"/>
                </a:solidFill>
              </a:rPr>
              <a:t>Security </a:t>
            </a:r>
          </a:p>
          <a:p>
            <a:pPr marL="1028700" lvl="1" indent="-571500">
              <a:buFont typeface="+mj-lt"/>
              <a:buAutoNum type="romanUcPeriod"/>
            </a:pPr>
            <a:r>
              <a:rPr lang="en-US" dirty="0">
                <a:solidFill>
                  <a:srgbClr val="FFD100"/>
                </a:solidFill>
              </a:rPr>
              <a:t>Video Surveillance</a:t>
            </a:r>
          </a:p>
          <a:p>
            <a:pPr marL="1028700" lvl="1" indent="-571500">
              <a:buFont typeface="+mj-lt"/>
              <a:buAutoNum type="romanUcPeriod"/>
            </a:pPr>
            <a:r>
              <a:rPr lang="en-US" dirty="0">
                <a:solidFill>
                  <a:srgbClr val="FFD100"/>
                </a:solidFill>
              </a:rPr>
              <a:t>ACCSESS </a:t>
            </a:r>
            <a:r>
              <a:rPr lang="en-US" dirty="0" smtClean="0">
                <a:solidFill>
                  <a:srgbClr val="FFD100"/>
                </a:solidFill>
              </a:rPr>
              <a:t>CONTROL</a:t>
            </a:r>
            <a:r>
              <a:rPr lang="en-US" dirty="0">
                <a:solidFill>
                  <a:srgbClr val="FFD100"/>
                </a:solidFill>
              </a:rPr>
              <a:t>	</a:t>
            </a:r>
          </a:p>
          <a:p>
            <a:r>
              <a:rPr lang="en-US" sz="2900" b="1" dirty="0">
                <a:solidFill>
                  <a:srgbClr val="FFD100"/>
                </a:solidFill>
                <a:latin typeface="titilliumregular"/>
              </a:rPr>
              <a:t>RFID</a:t>
            </a:r>
          </a:p>
          <a:p>
            <a:pPr marL="1028700" lvl="1" indent="-571500">
              <a:buFont typeface="+mj-lt"/>
              <a:buAutoNum type="romanUcPeriod"/>
            </a:pPr>
            <a:r>
              <a:rPr lang="en-US" sz="2000" dirty="0">
                <a:solidFill>
                  <a:srgbClr val="FFD100"/>
                </a:solidFill>
              </a:rPr>
              <a:t>LOGISTECS</a:t>
            </a:r>
          </a:p>
          <a:p>
            <a:pPr marL="1028700" lvl="1" indent="-571500">
              <a:buFont typeface="+mj-lt"/>
              <a:buAutoNum type="romanUcPeriod"/>
            </a:pPr>
            <a:r>
              <a:rPr lang="en-US" sz="2000" dirty="0">
                <a:solidFill>
                  <a:srgbClr val="FFD100"/>
                </a:solidFill>
              </a:rPr>
              <a:t>VEHICLE ACCESS </a:t>
            </a:r>
            <a:r>
              <a:rPr lang="en-US" sz="2000" dirty="0" smtClean="0">
                <a:solidFill>
                  <a:srgbClr val="FFD100"/>
                </a:solidFill>
              </a:rPr>
              <a:t>CONTROL</a:t>
            </a:r>
            <a:endParaRPr lang="en-US" sz="2500" b="1" dirty="0">
              <a:solidFill>
                <a:srgbClr val="FFD100"/>
              </a:solidFill>
              <a:latin typeface="titilliumregular"/>
            </a:endParaRPr>
          </a:p>
          <a:p>
            <a:r>
              <a:rPr lang="en-US" sz="2900" b="1" dirty="0">
                <a:solidFill>
                  <a:srgbClr val="FFD100"/>
                </a:solidFill>
                <a:latin typeface="titilliumregular"/>
              </a:rPr>
              <a:t>Tracking systems</a:t>
            </a:r>
          </a:p>
          <a:p>
            <a:r>
              <a:rPr lang="en-US" sz="2900" b="1" dirty="0">
                <a:solidFill>
                  <a:srgbClr val="FFD100"/>
                </a:solidFill>
                <a:latin typeface="titilliumregular"/>
              </a:rPr>
              <a:t>Sport solutions</a:t>
            </a:r>
          </a:p>
          <a:p>
            <a:r>
              <a:rPr lang="en-US" sz="2900" b="1" dirty="0">
                <a:solidFill>
                  <a:srgbClr val="FFD100"/>
                </a:solidFill>
                <a:latin typeface="titilliumregular"/>
              </a:rPr>
              <a:t>Technical support and maintenance services</a:t>
            </a:r>
          </a:p>
          <a:p>
            <a:r>
              <a:rPr lang="en-US" sz="2900" b="1" dirty="0">
                <a:solidFill>
                  <a:srgbClr val="FFD100"/>
                </a:solidFill>
                <a:latin typeface="titilliumregular"/>
              </a:rPr>
              <a:t>CONTACT</a:t>
            </a:r>
          </a:p>
          <a:p>
            <a:endParaRPr lang="en-US" dirty="0">
              <a:solidFill>
                <a:srgbClr val="FFD100"/>
              </a:solidFill>
            </a:endParaRPr>
          </a:p>
        </p:txBody>
      </p:sp>
    </p:spTree>
    <p:extLst>
      <p:ext uri="{BB962C8B-B14F-4D97-AF65-F5344CB8AC3E}">
        <p14:creationId xmlns:p14="http://schemas.microsoft.com/office/powerpoint/2010/main" val="4201679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5683F-36D9-D065-AE2F-668DAFC7611B}"/>
              </a:ext>
            </a:extLst>
          </p:cNvPr>
          <p:cNvSpPr>
            <a:spLocks noGrp="1"/>
          </p:cNvSpPr>
          <p:nvPr>
            <p:ph type="title"/>
          </p:nvPr>
        </p:nvSpPr>
        <p:spPr>
          <a:xfrm>
            <a:off x="838200" y="365126"/>
            <a:ext cx="10515600" cy="740344"/>
          </a:xfrm>
        </p:spPr>
        <p:txBody>
          <a:bodyPr>
            <a:normAutofit/>
          </a:bodyPr>
          <a:lstStyle/>
          <a:p>
            <a:r>
              <a:rPr lang="en-US" sz="2400" b="1" dirty="0">
                <a:solidFill>
                  <a:srgbClr val="FFD100"/>
                </a:solidFill>
                <a:latin typeface="titilliumregular"/>
              </a:rPr>
              <a:t>Networking &amp; Telecom solutions</a:t>
            </a:r>
            <a:endParaRPr lang="en-US" sz="2200" b="1" dirty="0">
              <a:solidFill>
                <a:srgbClr val="FFD100"/>
              </a:solidFill>
              <a:latin typeface="titilliumregular"/>
            </a:endParaRPr>
          </a:p>
        </p:txBody>
      </p:sp>
      <p:sp>
        <p:nvSpPr>
          <p:cNvPr id="3" name="Content Placeholder 2">
            <a:extLst>
              <a:ext uri="{FF2B5EF4-FFF2-40B4-BE49-F238E27FC236}">
                <a16:creationId xmlns:a16="http://schemas.microsoft.com/office/drawing/2014/main" xmlns="" id="{82991EB6-A685-56FC-05D6-DCFF9F47A163}"/>
              </a:ext>
            </a:extLst>
          </p:cNvPr>
          <p:cNvSpPr>
            <a:spLocks noGrp="1"/>
          </p:cNvSpPr>
          <p:nvPr>
            <p:ph idx="1"/>
          </p:nvPr>
        </p:nvSpPr>
        <p:spPr>
          <a:xfrm>
            <a:off x="838200" y="1310185"/>
            <a:ext cx="10515600" cy="4866778"/>
          </a:xfrm>
        </p:spPr>
        <p:txBody>
          <a:bodyPr>
            <a:normAutofit fontScale="77500" lnSpcReduction="20000"/>
          </a:bodyPr>
          <a:lstStyle/>
          <a:p>
            <a:r>
              <a:rPr lang="en-US" sz="2000" b="1" dirty="0">
                <a:solidFill>
                  <a:srgbClr val="FFD100"/>
                </a:solidFill>
              </a:rPr>
              <a:t>NETWORKING</a:t>
            </a:r>
            <a:r>
              <a:rPr lang="en-US" sz="2000" dirty="0">
                <a:solidFill>
                  <a:srgbClr val="FFD100"/>
                </a:solidFill>
              </a:rPr>
              <a:t> </a:t>
            </a:r>
          </a:p>
          <a:p>
            <a:pPr marL="0" indent="0">
              <a:buNone/>
            </a:pPr>
            <a:r>
              <a:rPr lang="en-US" sz="2000" dirty="0">
                <a:solidFill>
                  <a:srgbClr val="FFD100"/>
                </a:solidFill>
              </a:rPr>
              <a:t>Network infrastructure and enterprise networking lay out the foundation for all means of communication including data, voice, video as well as applications. PIOPERFECT' engineers help customers design, build and support a scalable, robust and secure network infrastructure based on the customer's current and future needs.</a:t>
            </a:r>
          </a:p>
          <a:p>
            <a:pPr algn="r" rtl="1"/>
            <a:r>
              <a:rPr lang="ar-SA" sz="2100" b="1" dirty="0">
                <a:solidFill>
                  <a:srgbClr val="FFD100"/>
                </a:solidFill>
              </a:rPr>
              <a:t>الشبكات</a:t>
            </a:r>
            <a:endParaRPr lang="en-US" sz="2100" b="1" dirty="0">
              <a:solidFill>
                <a:srgbClr val="FFD100"/>
              </a:solidFill>
            </a:endParaRPr>
          </a:p>
          <a:p>
            <a:pPr marL="0" indent="0" algn="r" rtl="1">
              <a:buNone/>
            </a:pPr>
            <a:r>
              <a:rPr lang="ar-SA" sz="2000" dirty="0">
                <a:solidFill>
                  <a:srgbClr val="FFD100"/>
                </a:solidFill>
              </a:rPr>
              <a:t>تعتبر البنية التحتية للشبكة وتخطيط شبكات المؤسسات بمثابة الأساس لجميع وسائل الاتصال بما في ذلك البيانات والصوت والفيديو بالإضافة إلى التطبيقات. يساعد مهندسو </a:t>
            </a:r>
            <a:r>
              <a:rPr lang="en-US" sz="2000" dirty="0">
                <a:solidFill>
                  <a:srgbClr val="FFD100"/>
                </a:solidFill>
              </a:rPr>
              <a:t> PIOPERFECT</a:t>
            </a:r>
            <a:r>
              <a:rPr lang="ar-SA" sz="2000" dirty="0">
                <a:solidFill>
                  <a:srgbClr val="FFD100"/>
                </a:solidFill>
              </a:rPr>
              <a:t>العملاء على تصميم وبناء ودعم بنية تحتية للشبكة قابلة للتطوير وقوية وآمنة بناءً على احتياجات العميل الحالية والمستقبلية.</a:t>
            </a:r>
            <a:r>
              <a:rPr lang="en-US" sz="2000" dirty="0">
                <a:solidFill>
                  <a:srgbClr val="FFD100"/>
                </a:solidFill>
              </a:rPr>
              <a:t>  </a:t>
            </a:r>
          </a:p>
          <a:p>
            <a:r>
              <a:rPr lang="en-US" sz="2000" b="1" dirty="0">
                <a:solidFill>
                  <a:srgbClr val="FFD100"/>
                </a:solidFill>
              </a:rPr>
              <a:t>TELECOM</a:t>
            </a:r>
          </a:p>
          <a:p>
            <a:pPr marL="0" indent="0">
              <a:buNone/>
            </a:pPr>
            <a:r>
              <a:rPr lang="en-US" sz="2000" dirty="0">
                <a:solidFill>
                  <a:srgbClr val="FFD100"/>
                </a:solidFill>
              </a:rPr>
              <a:t> Technological progress in the field of communications has provided many opportunities for the development of institutions with the emergence of modern communication technologies such as the VOIP communication system. The various types of exchange services are one of the most important elements of internal voice communication in companies and establishments, in addition to the possibility of linking different branches to each other and facilitating communication methods.</a:t>
            </a:r>
          </a:p>
          <a:p>
            <a:pPr algn="r" rtl="1"/>
            <a:r>
              <a:rPr lang="ar-SA" sz="2000" b="1" dirty="0">
                <a:solidFill>
                  <a:srgbClr val="FFD100"/>
                </a:solidFill>
              </a:rPr>
              <a:t>الاتصالات</a:t>
            </a:r>
          </a:p>
          <a:p>
            <a:pPr marL="0" indent="0" algn="r" rtl="1">
              <a:buNone/>
            </a:pPr>
            <a:r>
              <a:rPr lang="ar-SA" sz="2000" dirty="0">
                <a:solidFill>
                  <a:srgbClr val="FFD100"/>
                </a:solidFill>
              </a:rPr>
              <a:t>لقد أتاح التقدم التكنولوجي في مجال الاتصالات العديد من الفرص لتطوير المؤسسات مع ظهور تقنيات الاتصال الحديثة مثل نظام الاتصالات </a:t>
            </a:r>
            <a:r>
              <a:rPr lang="en-US" sz="2000" dirty="0">
                <a:solidFill>
                  <a:srgbClr val="FFD100"/>
                </a:solidFill>
              </a:rPr>
              <a:t> VOIP. </a:t>
            </a:r>
            <a:r>
              <a:rPr lang="ar-SA" sz="2000" dirty="0">
                <a:solidFill>
                  <a:srgbClr val="FFD100"/>
                </a:solidFill>
              </a:rPr>
              <a:t>تعد خدمات التبادل بأنواعها المختلفة من أهم عناصر الاتصال الصوتي الداخلي في الشركات والمؤسسات، بالإضافة إلى إمكانية ربط الفروع المختلفة ببعضها البعض وتسهيل طرق الاتصال.</a:t>
            </a:r>
          </a:p>
          <a:p>
            <a:pPr marL="0" indent="0">
              <a:buNone/>
            </a:pPr>
            <a:endParaRPr lang="en-US" sz="2000" dirty="0">
              <a:solidFill>
                <a:srgbClr val="FFD100"/>
              </a:solidFill>
            </a:endParaRPr>
          </a:p>
          <a:p>
            <a:endParaRPr lang="en-US" sz="2000" dirty="0">
              <a:solidFill>
                <a:srgbClr val="FFD100"/>
              </a:solidFill>
            </a:endParaRPr>
          </a:p>
        </p:txBody>
      </p:sp>
    </p:spTree>
    <p:extLst>
      <p:ext uri="{BB962C8B-B14F-4D97-AF65-F5344CB8AC3E}">
        <p14:creationId xmlns:p14="http://schemas.microsoft.com/office/powerpoint/2010/main" val="1352602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74" y="215000"/>
            <a:ext cx="10515600" cy="677863"/>
          </a:xfrm>
        </p:spPr>
        <p:txBody>
          <a:bodyPr>
            <a:normAutofit fontScale="90000"/>
          </a:bodyPr>
          <a:lstStyle/>
          <a:p>
            <a:r>
              <a:rPr lang="en-US" sz="2400" b="1" dirty="0">
                <a:solidFill>
                  <a:srgbClr val="FFD100"/>
                </a:solidFill>
                <a:latin typeface="titilliumregular"/>
              </a:rPr>
              <a:t>Car Parking </a:t>
            </a:r>
            <a:r>
              <a:rPr lang="en-US" sz="2400" b="1" dirty="0" smtClean="0">
                <a:solidFill>
                  <a:srgbClr val="FFD100"/>
                </a:solidFill>
                <a:latin typeface="titilliumregular"/>
              </a:rPr>
              <a:t>solutions</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a:xfrm>
            <a:off x="824552" y="797329"/>
            <a:ext cx="10515600" cy="5780892"/>
          </a:xfrm>
        </p:spPr>
        <p:txBody>
          <a:bodyPr>
            <a:normAutofit fontScale="70000" lnSpcReduction="20000"/>
          </a:bodyPr>
          <a:lstStyle/>
          <a:p>
            <a:r>
              <a:rPr lang="en-US" sz="2000" b="1" dirty="0">
                <a:solidFill>
                  <a:srgbClr val="FFD100"/>
                </a:solidFill>
              </a:rPr>
              <a:t>PGS</a:t>
            </a:r>
          </a:p>
          <a:p>
            <a:pPr marL="0" indent="0">
              <a:buNone/>
            </a:pPr>
            <a:r>
              <a:rPr lang="en-US" sz="2000" dirty="0">
                <a:solidFill>
                  <a:srgbClr val="FFD100"/>
                </a:solidFill>
              </a:rPr>
              <a:t> Parking guidance system not only saves a lot of time and nerves in finding a free parking space, it also reduces the traffic searching for parking spaces in a car park and therefore reduces the emission of pollutants and noise. The capacity utilization and the acceptance of the car park is increased.</a:t>
            </a:r>
            <a:endParaRPr lang="ar-SA" sz="2000" dirty="0">
              <a:solidFill>
                <a:srgbClr val="FFD100"/>
              </a:solidFill>
            </a:endParaRPr>
          </a:p>
          <a:p>
            <a:pPr algn="r" rtl="1"/>
            <a:r>
              <a:rPr lang="ar-SA" sz="2000" b="1" dirty="0">
                <a:solidFill>
                  <a:srgbClr val="FFD100"/>
                </a:solidFill>
              </a:rPr>
              <a:t>نظام المواقف الارشادي</a:t>
            </a:r>
          </a:p>
          <a:p>
            <a:pPr marL="0" indent="0" algn="r" rtl="1">
              <a:buNone/>
            </a:pPr>
            <a:r>
              <a:rPr lang="ar-SA" sz="2000" dirty="0">
                <a:solidFill>
                  <a:srgbClr val="FFD100"/>
                </a:solidFill>
              </a:rPr>
              <a:t>لا يوفر نظام توجيه ركن السيارة الكثير من الوقت والأعصاب في العثور على مكان مجاني لوقوف السيارات فحسب، بل إنه يقلل أيضًا من حركة المرور التي تبحث عن أماكن وقوف السيارات في موقف السيارات وبالتالي يقلل من انبعاث الملوثات والضوضاء. يتم زيادة الاستفادة من القدرة وقبول موقف السيارات.</a:t>
            </a:r>
            <a:endParaRPr lang="en-US" sz="2000" dirty="0">
              <a:solidFill>
                <a:srgbClr val="FFD100"/>
              </a:solidFill>
            </a:endParaRPr>
          </a:p>
          <a:p>
            <a:r>
              <a:rPr lang="en-US" sz="2000" b="1" dirty="0">
                <a:solidFill>
                  <a:srgbClr val="FFD100"/>
                </a:solidFill>
                <a:latin typeface="Source Sans Pro"/>
              </a:rPr>
              <a:t>CFS</a:t>
            </a:r>
          </a:p>
          <a:p>
            <a:pPr marL="0" indent="0">
              <a:buNone/>
            </a:pPr>
            <a:r>
              <a:rPr lang="en-US" sz="2000" dirty="0">
                <a:solidFill>
                  <a:srgbClr val="FFD100"/>
                </a:solidFill>
                <a:latin typeface="Source Sans Pro"/>
              </a:rPr>
              <a:t> Camera-based </a:t>
            </a:r>
            <a:r>
              <a:rPr lang="en-US" sz="2000" dirty="0" smtClean="0">
                <a:solidFill>
                  <a:srgbClr val="FFD100"/>
                </a:solidFill>
                <a:latin typeface="Source Sans Pro"/>
              </a:rPr>
              <a:t>parking </a:t>
            </a:r>
            <a:r>
              <a:rPr lang="en-US" sz="2000" dirty="0">
                <a:solidFill>
                  <a:srgbClr val="FFD100"/>
                </a:solidFill>
                <a:latin typeface="Source Sans Pro"/>
              </a:rPr>
              <a:t>guidance solutions for both indoor and outdoor use. Indoor solution consists of camera units that monitor the occupancy of each parking space whereas outdoor solution monitors occupancy of larger open areas. In the indoor solution, camera units monitor between one to six spaces on one or both sides of the driving lane and when a space becomes occupied, our proprietary algorithms detect the vehicle and subsequently read the license plate.</a:t>
            </a:r>
            <a:endParaRPr lang="ar-SA" sz="2000" dirty="0">
              <a:solidFill>
                <a:srgbClr val="FFD100"/>
              </a:solidFill>
              <a:latin typeface="Source Sans Pro"/>
            </a:endParaRPr>
          </a:p>
          <a:p>
            <a:pPr algn="r" rtl="1"/>
            <a:r>
              <a:rPr lang="ar-SA" sz="2000" b="1" dirty="0">
                <a:solidFill>
                  <a:srgbClr val="FFD100"/>
                </a:solidFill>
                <a:latin typeface="Source Sans Pro"/>
              </a:rPr>
              <a:t>حلول المواقف بنظام الكاميرات</a:t>
            </a:r>
            <a:endParaRPr lang="en-US" sz="2000" b="1" dirty="0">
              <a:solidFill>
                <a:srgbClr val="FFD100"/>
              </a:solidFill>
              <a:latin typeface="Source Sans Pro"/>
            </a:endParaRPr>
          </a:p>
          <a:p>
            <a:pPr marL="0" indent="0" algn="r" rtl="1">
              <a:buNone/>
            </a:pPr>
            <a:r>
              <a:rPr lang="ar-SA" sz="2000" dirty="0">
                <a:solidFill>
                  <a:srgbClr val="FFD100"/>
                </a:solidFill>
                <a:latin typeface="Source Sans Pro"/>
              </a:rPr>
              <a:t>حلول توجيه مواقف السيارات القائمة على الكاميرا للاستخدام الداخلي والخارجي. يتكون الحل الداخلي من وحدات الكاميرا التي تراقب إشغال كل مكان لوقوف السيارات بينما يقوم الحل الخارجي بمراقبة إشغال المناطق المفتوحة الأكبر. في الحل الداخلي، تراقب وحدات الكاميرا ما بين مسافة واحدة إلى ستة مسافات على أحد جانبي حارة القيادة أو كليهما، وعندما تصبح المساحة مشغولة، تكتشف الخوارزميات الخاصة بنا السيارة ومن ثم تقرأ لوحة السيارة.</a:t>
            </a:r>
            <a:endParaRPr lang="en-US" sz="2000" dirty="0">
              <a:solidFill>
                <a:srgbClr val="FFD100"/>
              </a:solidFill>
              <a:latin typeface="Source Sans Pro"/>
            </a:endParaRPr>
          </a:p>
          <a:p>
            <a:r>
              <a:rPr lang="en-US" sz="2000" b="1" dirty="0">
                <a:solidFill>
                  <a:srgbClr val="FFD100"/>
                </a:solidFill>
              </a:rPr>
              <a:t>PMS</a:t>
            </a:r>
          </a:p>
          <a:p>
            <a:pPr marL="0" indent="0">
              <a:buNone/>
            </a:pPr>
            <a:r>
              <a:rPr lang="en-US" sz="2000" dirty="0">
                <a:solidFill>
                  <a:srgbClr val="FFD100"/>
                </a:solidFill>
              </a:rPr>
              <a:t> Parking management services Run your parking facility efficiently thanks to top-notch technologies. Our flexible and dependable solutions are customized to adapt to any specific requirements, while enhancing your business profitability</a:t>
            </a:r>
            <a:endParaRPr lang="ar-SA" sz="2000" dirty="0">
              <a:solidFill>
                <a:srgbClr val="FFD100"/>
              </a:solidFill>
            </a:endParaRPr>
          </a:p>
          <a:p>
            <a:pPr algn="r" rtl="1"/>
            <a:r>
              <a:rPr lang="ar-SA" sz="2000" b="1" dirty="0">
                <a:solidFill>
                  <a:srgbClr val="FFD100"/>
                </a:solidFill>
              </a:rPr>
              <a:t>نظام ادارة المواقف</a:t>
            </a:r>
          </a:p>
          <a:p>
            <a:pPr marL="0" indent="0" algn="r" rtl="1">
              <a:buNone/>
            </a:pPr>
            <a:r>
              <a:rPr lang="ar-SA" sz="2000" dirty="0">
                <a:solidFill>
                  <a:srgbClr val="FFD100"/>
                </a:solidFill>
              </a:rPr>
              <a:t>خدمات إدارة مواقف السيارات قم بتشغيل مرافق مواقف السيارات الخاص بك بكفاءة بفضل التقنيات المتطورة لدينا. تقوم حلولنا المرنة والموثوقة بالتكيف مع أي متطلبات محددة لدى العميل بحيث نضمن لك تعزيز ربحية عملك.</a:t>
            </a:r>
          </a:p>
          <a:p>
            <a:pPr marL="0" indent="0" algn="r" rtl="1">
              <a:buNone/>
            </a:pPr>
            <a:endParaRPr lang="en-US" sz="2000" dirty="0">
              <a:solidFill>
                <a:srgbClr val="FFD100"/>
              </a:solidFill>
            </a:endParaRPr>
          </a:p>
        </p:txBody>
      </p:sp>
    </p:spTree>
    <p:extLst>
      <p:ext uri="{BB962C8B-B14F-4D97-AF65-F5344CB8AC3E}">
        <p14:creationId xmlns:p14="http://schemas.microsoft.com/office/powerpoint/2010/main" val="1851476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6AE4B-DC34-2177-0708-2479406735FE}"/>
              </a:ext>
            </a:extLst>
          </p:cNvPr>
          <p:cNvSpPr>
            <a:spLocks noGrp="1"/>
          </p:cNvSpPr>
          <p:nvPr>
            <p:ph type="title"/>
          </p:nvPr>
        </p:nvSpPr>
        <p:spPr>
          <a:xfrm>
            <a:off x="838200" y="365126"/>
            <a:ext cx="10515600" cy="706438"/>
          </a:xfrm>
        </p:spPr>
        <p:txBody>
          <a:bodyPr>
            <a:normAutofit fontScale="90000"/>
          </a:bodyPr>
          <a:lstStyle/>
          <a:p>
            <a:r>
              <a:rPr lang="en-US" sz="2400" b="1" dirty="0">
                <a:solidFill>
                  <a:srgbClr val="FFD100"/>
                </a:solidFill>
                <a:latin typeface="titilliumregular"/>
              </a:rPr>
              <a:t> Security </a:t>
            </a:r>
            <a:r>
              <a:rPr lang="en-US" sz="2400" b="1" dirty="0" smtClean="0">
                <a:solidFill>
                  <a:srgbClr val="FFD100"/>
                </a:solidFill>
                <a:latin typeface="titilliumregular"/>
              </a:rPr>
              <a:t>Solutions </a:t>
            </a:r>
            <a:r>
              <a:rPr lang="en-US" dirty="0">
                <a:solidFill>
                  <a:srgbClr val="FFD100"/>
                </a:solidFill>
              </a:rPr>
              <a:t/>
            </a:r>
            <a:br>
              <a:rPr lang="en-US" dirty="0">
                <a:solidFill>
                  <a:srgbClr val="FFD100"/>
                </a:solidFill>
              </a:rPr>
            </a:br>
            <a:endParaRPr lang="en-US" dirty="0">
              <a:solidFill>
                <a:srgbClr val="FFD100"/>
              </a:solidFill>
            </a:endParaRPr>
          </a:p>
        </p:txBody>
      </p:sp>
      <p:sp>
        <p:nvSpPr>
          <p:cNvPr id="3" name="Content Placeholder 2">
            <a:extLst>
              <a:ext uri="{FF2B5EF4-FFF2-40B4-BE49-F238E27FC236}">
                <a16:creationId xmlns:a16="http://schemas.microsoft.com/office/drawing/2014/main" xmlns="" id="{65C763B3-12FC-71D0-F6D0-6F39911DE1A9}"/>
              </a:ext>
            </a:extLst>
          </p:cNvPr>
          <p:cNvSpPr>
            <a:spLocks noGrp="1"/>
          </p:cNvSpPr>
          <p:nvPr>
            <p:ph idx="1"/>
          </p:nvPr>
        </p:nvSpPr>
        <p:spPr>
          <a:xfrm>
            <a:off x="627797" y="777921"/>
            <a:ext cx="10726003" cy="5813947"/>
          </a:xfrm>
        </p:spPr>
        <p:txBody>
          <a:bodyPr>
            <a:normAutofit fontScale="62500" lnSpcReduction="20000"/>
          </a:bodyPr>
          <a:lstStyle/>
          <a:p>
            <a:r>
              <a:rPr lang="en-US" sz="2000" b="1" dirty="0" smtClean="0">
                <a:solidFill>
                  <a:srgbClr val="FFD100"/>
                </a:solidFill>
              </a:rPr>
              <a:t> </a:t>
            </a:r>
            <a:r>
              <a:rPr lang="en-US" sz="2300" b="1" dirty="0" smtClean="0">
                <a:solidFill>
                  <a:srgbClr val="FFD100"/>
                </a:solidFill>
              </a:rPr>
              <a:t>Physical </a:t>
            </a:r>
            <a:r>
              <a:rPr lang="en-US" sz="2300" b="1" dirty="0">
                <a:solidFill>
                  <a:srgbClr val="FFD100"/>
                </a:solidFill>
              </a:rPr>
              <a:t>Security </a:t>
            </a:r>
          </a:p>
          <a:p>
            <a:pPr marL="0" indent="0">
              <a:buNone/>
            </a:pPr>
            <a:r>
              <a:rPr lang="en-US" sz="2300" dirty="0">
                <a:solidFill>
                  <a:srgbClr val="FFD100"/>
                </a:solidFill>
              </a:rPr>
              <a:t>all physical security solutions known in the market all as enterprise high-end tech. leading this market with amassing reference in government different sectors and also in Industrial utilities. Walk through gate scanner Luggage X-ray Scanners. Handheld Metal Detector UVSS integrated with LPR Sliding gates Road blockers, Bollards and Barriers.</a:t>
            </a:r>
            <a:endParaRPr lang="ar-SA" sz="2300" dirty="0">
              <a:solidFill>
                <a:srgbClr val="FFD100"/>
              </a:solidFill>
            </a:endParaRPr>
          </a:p>
          <a:p>
            <a:pPr algn="r" rtl="1"/>
            <a:r>
              <a:rPr lang="ar-SA" sz="2300" b="1" dirty="0">
                <a:solidFill>
                  <a:srgbClr val="FFD100"/>
                </a:solidFill>
              </a:rPr>
              <a:t>التدابير </a:t>
            </a:r>
            <a:r>
              <a:rPr lang="ar-SA" sz="2300" b="1" dirty="0" smtClean="0">
                <a:solidFill>
                  <a:srgbClr val="FFD100"/>
                </a:solidFill>
              </a:rPr>
              <a:t>الأمنية</a:t>
            </a:r>
            <a:endParaRPr lang="en-US" sz="2300" b="1" dirty="0" smtClean="0">
              <a:solidFill>
                <a:srgbClr val="FFD100"/>
              </a:solidFill>
            </a:endParaRPr>
          </a:p>
          <a:p>
            <a:pPr marL="0" indent="0" algn="r" rtl="1">
              <a:buNone/>
            </a:pPr>
            <a:r>
              <a:rPr lang="ar-SA" sz="2300" dirty="0" smtClean="0">
                <a:solidFill>
                  <a:srgbClr val="FFD100"/>
                </a:solidFill>
              </a:rPr>
              <a:t>نقوم </a:t>
            </a:r>
            <a:r>
              <a:rPr lang="ar-SA" sz="2300" dirty="0" smtClean="0">
                <a:solidFill>
                  <a:srgbClr val="FFD100"/>
                </a:solidFill>
              </a:rPr>
              <a:t>بتقديم </a:t>
            </a:r>
            <a:r>
              <a:rPr lang="ar-SA" sz="2300" dirty="0">
                <a:solidFill>
                  <a:srgbClr val="FFD100"/>
                </a:solidFill>
              </a:rPr>
              <a:t>جميع حلول </a:t>
            </a:r>
            <a:r>
              <a:rPr lang="ar-SA" sz="2300" dirty="0" smtClean="0">
                <a:solidFill>
                  <a:srgbClr val="FFD100"/>
                </a:solidFill>
              </a:rPr>
              <a:t>التدابير الامنية المعروفة </a:t>
            </a:r>
            <a:r>
              <a:rPr lang="ar-SA" sz="2300" dirty="0">
                <a:solidFill>
                  <a:srgbClr val="FFD100"/>
                </a:solidFill>
              </a:rPr>
              <a:t>في السوق </a:t>
            </a:r>
            <a:r>
              <a:rPr lang="ar-SA" sz="2300" dirty="0" smtClean="0">
                <a:solidFill>
                  <a:srgbClr val="FFD100"/>
                </a:solidFill>
              </a:rPr>
              <a:t>وهي</a:t>
            </a:r>
            <a:r>
              <a:rPr lang="ar-SA" sz="2300" dirty="0" smtClean="0">
                <a:solidFill>
                  <a:srgbClr val="FFD100"/>
                </a:solidFill>
              </a:rPr>
              <a:t> </a:t>
            </a:r>
            <a:r>
              <a:rPr lang="ar-SA" sz="2300" dirty="0">
                <a:solidFill>
                  <a:srgbClr val="FFD100"/>
                </a:solidFill>
              </a:rPr>
              <a:t>بمثابة تكنولوجيا متطورة للمؤسسات. نتابع هذا السوق من خلال جمع المراجع في القطاعات الحكومية المختلفة وكذلك في المرافق </a:t>
            </a:r>
            <a:r>
              <a:rPr lang="ar-SA" sz="2300" dirty="0" smtClean="0">
                <a:solidFill>
                  <a:srgbClr val="FFD100"/>
                </a:solidFill>
              </a:rPr>
              <a:t>الصناعية ومنها </a:t>
            </a:r>
            <a:r>
              <a:rPr lang="ar-SA" sz="2300" dirty="0">
                <a:solidFill>
                  <a:srgbClr val="FFD100"/>
                </a:solidFill>
              </a:rPr>
              <a:t>المشي من خلال الماسح الضوئي </a:t>
            </a:r>
            <a:r>
              <a:rPr lang="ar-SA" sz="2300" dirty="0" smtClean="0">
                <a:solidFill>
                  <a:srgbClr val="FFD100"/>
                </a:solidFill>
              </a:rPr>
              <a:t>للبوابة والماسحات </a:t>
            </a:r>
            <a:r>
              <a:rPr lang="ar-SA" sz="2300" dirty="0">
                <a:solidFill>
                  <a:srgbClr val="FFD100"/>
                </a:solidFill>
              </a:rPr>
              <a:t>الضوئية للأمتعة بالأشعة </a:t>
            </a:r>
            <a:r>
              <a:rPr lang="ar-SA" sz="2300" dirty="0" smtClean="0">
                <a:solidFill>
                  <a:srgbClr val="FFD100"/>
                </a:solidFill>
              </a:rPr>
              <a:t>السينية وكاميرات </a:t>
            </a:r>
            <a:r>
              <a:rPr lang="ar-SA" sz="2300" dirty="0">
                <a:solidFill>
                  <a:srgbClr val="FFD100"/>
                </a:solidFill>
              </a:rPr>
              <a:t>كشف اسفل السيارات</a:t>
            </a:r>
            <a:r>
              <a:rPr lang="en-US" sz="2300" dirty="0">
                <a:solidFill>
                  <a:srgbClr val="FFD100"/>
                </a:solidFill>
              </a:rPr>
              <a:t> </a:t>
            </a:r>
            <a:r>
              <a:rPr lang="ar-SA" sz="2300" dirty="0">
                <a:solidFill>
                  <a:srgbClr val="FFD100"/>
                </a:solidFill>
              </a:rPr>
              <a:t>المدمج مع بوابات المنزلقة </a:t>
            </a:r>
            <a:r>
              <a:rPr lang="ar-SA" sz="2300" dirty="0" smtClean="0">
                <a:solidFill>
                  <a:srgbClr val="FFD100"/>
                </a:solidFill>
              </a:rPr>
              <a:t>وكاميرات </a:t>
            </a:r>
            <a:r>
              <a:rPr lang="ar-SA" sz="2300" dirty="0">
                <a:solidFill>
                  <a:srgbClr val="FFD100"/>
                </a:solidFill>
              </a:rPr>
              <a:t>قارئة لوحات السيارات </a:t>
            </a:r>
            <a:r>
              <a:rPr lang="ar-SA" sz="2300" dirty="0" smtClean="0">
                <a:solidFill>
                  <a:srgbClr val="FFD100"/>
                </a:solidFill>
              </a:rPr>
              <a:t>المدمجة </a:t>
            </a:r>
            <a:r>
              <a:rPr lang="ar-SA" sz="2300" dirty="0">
                <a:solidFill>
                  <a:srgbClr val="FFD100"/>
                </a:solidFill>
              </a:rPr>
              <a:t>مع حواجز الطرق </a:t>
            </a:r>
            <a:r>
              <a:rPr lang="ar-SA" sz="2300" dirty="0" smtClean="0">
                <a:solidFill>
                  <a:srgbClr val="FFD100"/>
                </a:solidFill>
              </a:rPr>
              <a:t>والمصدات الامنية </a:t>
            </a:r>
            <a:r>
              <a:rPr lang="ar-SA" sz="2300" dirty="0">
                <a:solidFill>
                  <a:srgbClr val="FFD100"/>
                </a:solidFill>
              </a:rPr>
              <a:t>والبوابات</a:t>
            </a:r>
            <a:r>
              <a:rPr lang="en-US" sz="2300" dirty="0">
                <a:solidFill>
                  <a:srgbClr val="FFD100"/>
                </a:solidFill>
              </a:rPr>
              <a:t> </a:t>
            </a:r>
            <a:r>
              <a:rPr lang="ar-SA" sz="2300" dirty="0">
                <a:solidFill>
                  <a:srgbClr val="FFD100"/>
                </a:solidFill>
              </a:rPr>
              <a:t>الذرعية</a:t>
            </a:r>
            <a:endParaRPr lang="en-US" sz="2300" dirty="0">
              <a:solidFill>
                <a:srgbClr val="FFD100"/>
              </a:solidFill>
            </a:endParaRPr>
          </a:p>
          <a:p>
            <a:pPr marL="0" indent="0">
              <a:buNone/>
            </a:pPr>
            <a:endParaRPr lang="en-US" sz="2300" dirty="0">
              <a:solidFill>
                <a:srgbClr val="FFD100"/>
              </a:solidFill>
            </a:endParaRPr>
          </a:p>
          <a:p>
            <a:r>
              <a:rPr lang="en-US" sz="2300" b="1" dirty="0">
                <a:solidFill>
                  <a:srgbClr val="FFD100"/>
                </a:solidFill>
              </a:rPr>
              <a:t>Video Surveillance</a:t>
            </a:r>
          </a:p>
          <a:p>
            <a:pPr marL="0" indent="0">
              <a:buNone/>
            </a:pPr>
            <a:r>
              <a:rPr lang="en-US" sz="2300" dirty="0">
                <a:solidFill>
                  <a:srgbClr val="FFD100"/>
                </a:solidFill>
              </a:rPr>
              <a:t>you need to monitor your home and secure facilities with modern surveillance methods such as: network cameras, high-resolution surveillance cameras, dash cams for cars, and many tools for monitoring and remote control through a browser or mobile phone this what we target to serve you as your needs.</a:t>
            </a:r>
          </a:p>
          <a:p>
            <a:pPr algn="r" rtl="1"/>
            <a:r>
              <a:rPr lang="ar-SA" sz="2300" b="1" dirty="0">
                <a:solidFill>
                  <a:srgbClr val="FFD100"/>
                </a:solidFill>
              </a:rPr>
              <a:t>المراقبة المرئية </a:t>
            </a:r>
            <a:endParaRPr lang="en-US" sz="2300" b="1" dirty="0">
              <a:solidFill>
                <a:srgbClr val="FFD100"/>
              </a:solidFill>
            </a:endParaRPr>
          </a:p>
          <a:p>
            <a:pPr marL="0" indent="0" algn="r" rtl="1">
              <a:buNone/>
            </a:pPr>
            <a:r>
              <a:rPr lang="en-US" sz="2300" dirty="0">
                <a:solidFill>
                  <a:srgbClr val="FFD100"/>
                </a:solidFill>
              </a:rPr>
              <a:t> </a:t>
            </a:r>
            <a:r>
              <a:rPr lang="ar-SA" sz="2300" dirty="0">
                <a:solidFill>
                  <a:srgbClr val="FFD100"/>
                </a:solidFill>
              </a:rPr>
              <a:t>أنت بحاجة إلى مراقبة منزلك وتأمين مرافقك بطرق المراقبة الحديثة مثل: كاميرات الشبكة، وكاميرات المراقبة عالية الدقة، وكاميرات داش كام للسيارات، والعديد من أدوات المراقبة والتحكم عن بعد من خلال المتصفح أو الهاتف المحمول</a:t>
            </a:r>
            <a:r>
              <a:rPr lang="en-US" sz="2300" dirty="0">
                <a:solidFill>
                  <a:srgbClr val="FFD100"/>
                </a:solidFill>
              </a:rPr>
              <a:t> </a:t>
            </a:r>
            <a:r>
              <a:rPr lang="ar-SA" sz="2300" dirty="0">
                <a:solidFill>
                  <a:srgbClr val="FFD100"/>
                </a:solidFill>
              </a:rPr>
              <a:t>هذا ما نهدف </a:t>
            </a:r>
            <a:r>
              <a:rPr lang="ar-SA" sz="2300" dirty="0" smtClean="0">
                <a:solidFill>
                  <a:srgbClr val="FFD100"/>
                </a:solidFill>
              </a:rPr>
              <a:t>ونجتهد إلى </a:t>
            </a:r>
            <a:r>
              <a:rPr lang="ar-SA" sz="2300" dirty="0">
                <a:solidFill>
                  <a:srgbClr val="FFD100"/>
                </a:solidFill>
              </a:rPr>
              <a:t>خدمتك حسب احتياجاتك</a:t>
            </a:r>
            <a:r>
              <a:rPr lang="en-US" sz="2300" dirty="0">
                <a:solidFill>
                  <a:srgbClr val="FFD100"/>
                </a:solidFill>
              </a:rPr>
              <a:t>.</a:t>
            </a:r>
          </a:p>
          <a:p>
            <a:r>
              <a:rPr lang="en-US" sz="2300" b="1" dirty="0">
                <a:solidFill>
                  <a:srgbClr val="FFD100"/>
                </a:solidFill>
              </a:rPr>
              <a:t>ACCSESS CONTROL </a:t>
            </a:r>
          </a:p>
          <a:p>
            <a:pPr marL="0" indent="0">
              <a:buNone/>
            </a:pPr>
            <a:r>
              <a:rPr lang="en-US" sz="2300" dirty="0">
                <a:solidFill>
                  <a:srgbClr val="FFD100"/>
                </a:solidFill>
              </a:rPr>
              <a:t>Access control system to control entry and exit remotely, Access control provides the highest levels of protection for your company, monitoring and controlling entry and exit to ensure strong security systems for various commercial, medical and hotel businesses as well as residential facilities.</a:t>
            </a:r>
            <a:endParaRPr lang="ar-SA" sz="2300" dirty="0">
              <a:solidFill>
                <a:srgbClr val="FFD100"/>
              </a:solidFill>
            </a:endParaRPr>
          </a:p>
          <a:p>
            <a:pPr algn="r" rtl="1"/>
            <a:r>
              <a:rPr lang="ar-SA" sz="2600" b="1" dirty="0">
                <a:solidFill>
                  <a:srgbClr val="FFD100"/>
                </a:solidFill>
              </a:rPr>
              <a:t>التحكم بالدخول </a:t>
            </a:r>
            <a:endParaRPr lang="en-US" sz="2600" b="1" dirty="0">
              <a:solidFill>
                <a:srgbClr val="FFD100"/>
              </a:solidFill>
            </a:endParaRPr>
          </a:p>
          <a:p>
            <a:pPr marL="0" indent="0" algn="r" rtl="1">
              <a:buNone/>
            </a:pPr>
            <a:r>
              <a:rPr lang="ar-SA" sz="2300" dirty="0">
                <a:solidFill>
                  <a:srgbClr val="FFD100"/>
                </a:solidFill>
              </a:rPr>
              <a:t>نظام التحكم في الدخول للتحكم في الدخول والخروج عن بعد، يوفر نظام التحكم في الدخول أعلى مستويات الحماية لشركتك ومراقبة الدخول والخروج والتحكم فيها لضمان أنظمة أمنية قوية لمختلف الأعمال التجارية والطبية والفندقية وكذلك المنشآت السكنية.</a:t>
            </a:r>
            <a:endParaRPr lang="en-US" sz="2300" dirty="0">
              <a:solidFill>
                <a:srgbClr val="FFD100"/>
              </a:solidFill>
            </a:endParaRPr>
          </a:p>
          <a:p>
            <a:pPr marL="0" indent="0">
              <a:buNone/>
            </a:pPr>
            <a:endParaRPr lang="en-US" sz="2000" dirty="0">
              <a:solidFill>
                <a:srgbClr val="FFD100"/>
              </a:solidFill>
            </a:endParaRPr>
          </a:p>
        </p:txBody>
      </p:sp>
    </p:spTree>
    <p:extLst>
      <p:ext uri="{BB962C8B-B14F-4D97-AF65-F5344CB8AC3E}">
        <p14:creationId xmlns:p14="http://schemas.microsoft.com/office/powerpoint/2010/main" val="365062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2188"/>
          </a:xfrm>
        </p:spPr>
        <p:txBody>
          <a:bodyPr>
            <a:normAutofit fontScale="90000"/>
          </a:bodyPr>
          <a:lstStyle/>
          <a:p>
            <a:r>
              <a:rPr lang="en-US" sz="2200" b="1" dirty="0">
                <a:solidFill>
                  <a:srgbClr val="FFD100"/>
                </a:solidFill>
                <a:latin typeface="titilliumregular"/>
              </a:rPr>
              <a:t>RFID</a:t>
            </a:r>
            <a:r>
              <a:rPr lang="en-US" dirty="0">
                <a:solidFill>
                  <a:srgbClr val="FFD100"/>
                </a:solidFill>
              </a:rPr>
              <a:t> </a:t>
            </a:r>
            <a:br>
              <a:rPr lang="en-US" dirty="0">
                <a:solidFill>
                  <a:srgbClr val="FFD100"/>
                </a:solidFill>
              </a:rPr>
            </a:br>
            <a:endParaRPr lang="en-US" dirty="0">
              <a:solidFill>
                <a:srgbClr val="FFD100"/>
              </a:solidFill>
            </a:endParaRPr>
          </a:p>
        </p:txBody>
      </p:sp>
      <p:sp>
        <p:nvSpPr>
          <p:cNvPr id="3" name="Content Placeholder 2"/>
          <p:cNvSpPr>
            <a:spLocks noGrp="1"/>
          </p:cNvSpPr>
          <p:nvPr>
            <p:ph idx="1"/>
          </p:nvPr>
        </p:nvSpPr>
        <p:spPr>
          <a:xfrm>
            <a:off x="776287" y="1357314"/>
            <a:ext cx="10515600" cy="4351338"/>
          </a:xfrm>
        </p:spPr>
        <p:txBody>
          <a:bodyPr>
            <a:normAutofit fontScale="70000" lnSpcReduction="20000"/>
          </a:bodyPr>
          <a:lstStyle/>
          <a:p>
            <a:r>
              <a:rPr lang="en-US" sz="2000" b="1" dirty="0">
                <a:solidFill>
                  <a:srgbClr val="FFD100"/>
                </a:solidFill>
              </a:rPr>
              <a:t>LOGISTICS </a:t>
            </a:r>
          </a:p>
          <a:p>
            <a:pPr marL="0" indent="0">
              <a:buNone/>
            </a:pPr>
            <a:r>
              <a:rPr lang="en-US" sz="2000" dirty="0">
                <a:solidFill>
                  <a:srgbClr val="FFD100"/>
                </a:solidFill>
              </a:rPr>
              <a:t>With production and on-demand systems becoming increasingly networked, the pressure for trouble-free and reliable flows of goods is growing. This means that goods traffic must be able to flow. The logistics involved must operate quickly and efficiently, even at the warehouse. PIOPERFECT offers a broad portfolio of solutions for the world of transport and logistics. From intelligent RFID system solutions for goods and fleet tracking to powerful control systems for high-speed doors and loop detectors for traffic control. With PIOPERFECT, everything stays in flow.</a:t>
            </a:r>
          </a:p>
          <a:p>
            <a:pPr algn="r" rtl="1"/>
            <a:r>
              <a:rPr lang="ar-SA" sz="2000" b="1" dirty="0">
                <a:solidFill>
                  <a:srgbClr val="FFD100"/>
                </a:solidFill>
              </a:rPr>
              <a:t>الخدمات اللوجستية</a:t>
            </a:r>
          </a:p>
          <a:p>
            <a:pPr marL="0" indent="0" algn="r" rtl="1">
              <a:buNone/>
            </a:pPr>
            <a:r>
              <a:rPr lang="ar-SA" sz="2000" dirty="0">
                <a:solidFill>
                  <a:srgbClr val="FFD100"/>
                </a:solidFill>
              </a:rPr>
              <a:t>ومع تزايد ربط أنظمة الإنتاج وحسب الطلب بالشبكات، يتزايد الضغط من أجل تدفقات موثوقة وخالية من المتاعب للسلع. وهذا يعني أن حركة البضائع يجب أن تكون قادرة على التدفق. ويجب أن تعمل الخدمات اللوجستية المعنية بسرعة وكفاءة، حتى في المستودع. نقدم مجموعة واسعة من الحلول لعالم النقل والخدمات اللوجستية. بدءًا من حلول أنظمة </a:t>
            </a:r>
            <a:r>
              <a:rPr lang="en-US" sz="2000" dirty="0">
                <a:solidFill>
                  <a:srgbClr val="FFD100"/>
                </a:solidFill>
              </a:rPr>
              <a:t> RFID </a:t>
            </a:r>
            <a:r>
              <a:rPr lang="ar-SA" sz="2000" dirty="0">
                <a:solidFill>
                  <a:srgbClr val="FFD100"/>
                </a:solidFill>
              </a:rPr>
              <a:t>الذكية لتتبع البضائع والأساطيل وحتى أنظمة التحكم القوية للأبواب عالية السرعة وأجهزة الكشف عن الحلقات للتحكم في حركة المرور.</a:t>
            </a:r>
            <a:endParaRPr lang="en-US" sz="2000" dirty="0">
              <a:solidFill>
                <a:srgbClr val="FFD100"/>
              </a:solidFill>
            </a:endParaRPr>
          </a:p>
          <a:p>
            <a:r>
              <a:rPr lang="en-US" sz="2000" b="1" dirty="0">
                <a:solidFill>
                  <a:srgbClr val="FFD100"/>
                </a:solidFill>
              </a:rPr>
              <a:t>VEHICLES ACCESS CONTROL </a:t>
            </a:r>
          </a:p>
          <a:p>
            <a:pPr marL="0" indent="0">
              <a:buNone/>
            </a:pPr>
            <a:r>
              <a:rPr lang="en-US" sz="2000" dirty="0">
                <a:solidFill>
                  <a:srgbClr val="FFD100"/>
                </a:solidFill>
              </a:rPr>
              <a:t>PIOPERFECT providing Ideal solution for vehicle identification and parking access control applications in airports, universities, gated communities and others.</a:t>
            </a:r>
            <a:endParaRPr lang="ar-SA" sz="2000" dirty="0">
              <a:solidFill>
                <a:srgbClr val="FFD100"/>
              </a:solidFill>
            </a:endParaRPr>
          </a:p>
          <a:p>
            <a:pPr algn="r" rtl="1"/>
            <a:r>
              <a:rPr lang="ar-SA" sz="2000" b="1" dirty="0">
                <a:solidFill>
                  <a:srgbClr val="FFD100"/>
                </a:solidFill>
              </a:rPr>
              <a:t>التحكم في دخول المركبات</a:t>
            </a:r>
          </a:p>
          <a:p>
            <a:pPr marL="0" indent="0" algn="r" rtl="1">
              <a:buNone/>
            </a:pPr>
            <a:r>
              <a:rPr lang="ar-SA" sz="2000" dirty="0">
                <a:solidFill>
                  <a:srgbClr val="FFD100"/>
                </a:solidFill>
              </a:rPr>
              <a:t>نوفرحلاً مثاليًا لتحديد هوية المركبات وتطبيقات التحكم في الوصول إلى مواقف السيارات في المطارات والجامعات والمجتمعات المسورة وغيرها.</a:t>
            </a:r>
            <a:endParaRPr lang="en-US" sz="2000" dirty="0">
              <a:solidFill>
                <a:srgbClr val="FFD100"/>
              </a:solidFill>
            </a:endParaRPr>
          </a:p>
        </p:txBody>
      </p:sp>
    </p:spTree>
    <p:extLst>
      <p:ext uri="{BB962C8B-B14F-4D97-AF65-F5344CB8AC3E}">
        <p14:creationId xmlns:p14="http://schemas.microsoft.com/office/powerpoint/2010/main" val="4045451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73694-8B3A-94C6-C40D-5CEB4CFEB671}"/>
              </a:ext>
            </a:extLst>
          </p:cNvPr>
          <p:cNvSpPr>
            <a:spLocks noGrp="1"/>
          </p:cNvSpPr>
          <p:nvPr>
            <p:ph type="title"/>
          </p:nvPr>
        </p:nvSpPr>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2000" b="1" i="0" u="none" strike="noStrike" kern="1200" cap="none" spc="0" normalizeH="0" baseline="0" noProof="0" dirty="0" smtClean="0">
                <a:ln>
                  <a:noFill/>
                </a:ln>
                <a:solidFill>
                  <a:srgbClr val="FFD100"/>
                </a:solidFill>
                <a:effectLst/>
                <a:uLnTx/>
                <a:uFillTx/>
                <a:latin typeface="titilliumregular"/>
                <a:ea typeface="+mn-ea"/>
                <a:cs typeface="+mn-cs"/>
              </a:rPr>
              <a:t>Tracking Systems</a:t>
            </a:r>
            <a:r>
              <a:rPr kumimoji="0" lang="en-US" sz="2000" b="1" i="0" u="none" strike="noStrike" kern="1200" cap="none" spc="0" normalizeH="0" noProof="0" dirty="0" smtClean="0">
                <a:ln>
                  <a:noFill/>
                </a:ln>
                <a:solidFill>
                  <a:srgbClr val="FFD100"/>
                </a:solidFill>
                <a:effectLst/>
                <a:uLnTx/>
                <a:uFillTx/>
                <a:latin typeface="titilliumregular"/>
                <a:ea typeface="+mn-ea"/>
                <a:cs typeface="+mn-cs"/>
              </a:rPr>
              <a:t> </a:t>
            </a:r>
            <a:endParaRPr lang="en-US" dirty="0">
              <a:solidFill>
                <a:srgbClr val="FFD100"/>
              </a:solidFill>
            </a:endParaRPr>
          </a:p>
        </p:txBody>
      </p:sp>
      <p:sp>
        <p:nvSpPr>
          <p:cNvPr id="3" name="Content Placeholder 2">
            <a:extLst>
              <a:ext uri="{FF2B5EF4-FFF2-40B4-BE49-F238E27FC236}">
                <a16:creationId xmlns:a16="http://schemas.microsoft.com/office/drawing/2014/main" xmlns="" id="{D1E9E04A-B988-800D-BA79-293BBE6A0183}"/>
              </a:ext>
            </a:extLst>
          </p:cNvPr>
          <p:cNvSpPr>
            <a:spLocks noGrp="1"/>
          </p:cNvSpPr>
          <p:nvPr>
            <p:ph idx="1"/>
          </p:nvPr>
        </p:nvSpPr>
        <p:spPr/>
        <p:txBody>
          <a:bodyPr>
            <a:normAutofit/>
          </a:bodyPr>
          <a:lstStyle/>
          <a:p>
            <a:r>
              <a:rPr lang="en-US" sz="2000" dirty="0">
                <a:solidFill>
                  <a:srgbClr val="FFD100"/>
                </a:solidFill>
              </a:rPr>
              <a:t>Keep an eye on your fleet through an integrated GPS tracking system that enables you to monitor your vehicles and drivers’ live location. Having accurate data about the when, where, and who of your fleet helps you improve the way you manage the business.</a:t>
            </a:r>
          </a:p>
          <a:p>
            <a:endParaRPr lang="en-US" sz="2000" dirty="0">
              <a:solidFill>
                <a:srgbClr val="FFD100"/>
              </a:solidFill>
            </a:endParaRPr>
          </a:p>
          <a:p>
            <a:pPr algn="r" rtl="1"/>
            <a:r>
              <a:rPr lang="ar-SA" sz="2000" dirty="0">
                <a:solidFill>
                  <a:srgbClr val="FFD100"/>
                </a:solidFill>
              </a:rPr>
              <a:t>راقب أسطولك من خلال نظام تتبع </a:t>
            </a:r>
            <a:r>
              <a:rPr lang="en-US" sz="2000" dirty="0">
                <a:solidFill>
                  <a:srgbClr val="FFD100"/>
                </a:solidFill>
              </a:rPr>
              <a:t>GPS</a:t>
            </a:r>
            <a:r>
              <a:rPr lang="ar-SA" sz="2000" dirty="0">
                <a:solidFill>
                  <a:srgbClr val="FFD100"/>
                </a:solidFill>
              </a:rPr>
              <a:t> متكامل يمكنك من مراقبة موقعك المباشر لمركباتك والسائقين. يساعدك الحصول على بيانات دقيقة حول متى وأين ومن أسطولك على تحسين الطريقة التي تدير بها الأعمال.</a:t>
            </a:r>
          </a:p>
          <a:p>
            <a:pPr algn="r" rtl="1"/>
            <a:endParaRPr lang="en-US" sz="2000" dirty="0">
              <a:solidFill>
                <a:srgbClr val="FFD100"/>
              </a:solidFill>
            </a:endParaRPr>
          </a:p>
        </p:txBody>
      </p:sp>
    </p:spTree>
    <p:extLst>
      <p:ext uri="{BB962C8B-B14F-4D97-AF65-F5344CB8AC3E}">
        <p14:creationId xmlns:p14="http://schemas.microsoft.com/office/powerpoint/2010/main" val="3896594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21567-583D-4AC4-66E1-90E957E93B50}"/>
              </a:ext>
            </a:extLst>
          </p:cNvPr>
          <p:cNvSpPr>
            <a:spLocks noGrp="1"/>
          </p:cNvSpPr>
          <p:nvPr>
            <p:ph type="title"/>
          </p:nvPr>
        </p:nvSpPr>
        <p:spPr>
          <a:xfrm>
            <a:off x="838200" y="681037"/>
            <a:ext cx="10515600" cy="404813"/>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2700" b="1" i="0" u="none" strike="noStrike" kern="1200" cap="none" spc="0" normalizeH="0" baseline="0" noProof="0" dirty="0" smtClean="0">
                <a:ln>
                  <a:noFill/>
                </a:ln>
                <a:solidFill>
                  <a:srgbClr val="FFD100"/>
                </a:solidFill>
                <a:effectLst/>
                <a:uLnTx/>
                <a:uFillTx/>
                <a:latin typeface="titilliumregular"/>
                <a:ea typeface="+mn-ea"/>
                <a:cs typeface="+mn-cs"/>
              </a:rPr>
              <a:t>Sport</a:t>
            </a:r>
            <a:r>
              <a:rPr kumimoji="0" lang="en-US" sz="2700" b="1" i="0" u="none" strike="noStrike" kern="1200" cap="none" spc="0" normalizeH="0" noProof="0" dirty="0" smtClean="0">
                <a:ln>
                  <a:noFill/>
                </a:ln>
                <a:solidFill>
                  <a:srgbClr val="FFD100"/>
                </a:solidFill>
                <a:effectLst/>
                <a:uLnTx/>
                <a:uFillTx/>
                <a:latin typeface="titilliumregular"/>
                <a:ea typeface="+mn-ea"/>
                <a:cs typeface="+mn-cs"/>
              </a:rPr>
              <a:t> Solutions </a:t>
            </a:r>
            <a:r>
              <a:rPr kumimoji="0" lang="en-US" sz="2000" b="1" i="0" u="none" strike="noStrike" kern="1200" cap="none" spc="0" normalizeH="0" baseline="0" noProof="0" dirty="0">
                <a:ln>
                  <a:noFill/>
                </a:ln>
                <a:solidFill>
                  <a:srgbClr val="FFD100"/>
                </a:solidFill>
                <a:effectLst/>
                <a:uLnTx/>
                <a:uFillTx/>
                <a:latin typeface="titilliumregular"/>
                <a:ea typeface="+mn-ea"/>
                <a:cs typeface="+mn-cs"/>
              </a:rPr>
              <a:t/>
            </a:r>
            <a:br>
              <a:rPr kumimoji="0" lang="en-US" sz="2000" b="1" i="0" u="none" strike="noStrike" kern="1200" cap="none" spc="0" normalizeH="0" baseline="0" noProof="0" dirty="0">
                <a:ln>
                  <a:noFill/>
                </a:ln>
                <a:solidFill>
                  <a:srgbClr val="FFD100"/>
                </a:solidFill>
                <a:effectLst/>
                <a:uLnTx/>
                <a:uFillTx/>
                <a:latin typeface="titilliumregular"/>
                <a:ea typeface="+mn-ea"/>
                <a:cs typeface="+mn-cs"/>
              </a:rPr>
            </a:br>
            <a:endParaRPr lang="en-US" dirty="0">
              <a:solidFill>
                <a:srgbClr val="FFD100"/>
              </a:solidFill>
            </a:endParaRPr>
          </a:p>
        </p:txBody>
      </p:sp>
      <p:sp>
        <p:nvSpPr>
          <p:cNvPr id="3" name="Content Placeholder 2">
            <a:extLst>
              <a:ext uri="{FF2B5EF4-FFF2-40B4-BE49-F238E27FC236}">
                <a16:creationId xmlns:a16="http://schemas.microsoft.com/office/drawing/2014/main" xmlns="" id="{592322D7-D580-58C2-02C6-C46F1B930DCC}"/>
              </a:ext>
            </a:extLst>
          </p:cNvPr>
          <p:cNvSpPr>
            <a:spLocks noGrp="1"/>
          </p:cNvSpPr>
          <p:nvPr>
            <p:ph idx="1"/>
          </p:nvPr>
        </p:nvSpPr>
        <p:spPr>
          <a:xfrm>
            <a:off x="838200" y="1085850"/>
            <a:ext cx="10515600" cy="4351338"/>
          </a:xfrm>
        </p:spPr>
        <p:txBody>
          <a:bodyPr/>
          <a:lstStyle/>
          <a:p>
            <a:pPr marL="0" indent="0">
              <a:buNone/>
            </a:pPr>
            <a:r>
              <a:rPr lang="en-US" sz="2000" dirty="0">
                <a:solidFill>
                  <a:srgbClr val="FFD100"/>
                </a:solidFill>
              </a:rPr>
              <a:t>makes the services  from professional sports available to anyone.  camera system allows you to automatically record every matches and practice sessions with high and constant quality. This footage is used for live streaming, video analysis and increases player and fan engagement. This way clubs can strengthen their relationship with players, sponsors, family and fans.</a:t>
            </a:r>
          </a:p>
          <a:p>
            <a:pPr marL="0" indent="0">
              <a:buNone/>
            </a:pPr>
            <a:endParaRPr lang="en-US" sz="2000" dirty="0">
              <a:solidFill>
                <a:srgbClr val="FFD100"/>
              </a:solidFill>
            </a:endParaRPr>
          </a:p>
          <a:p>
            <a:pPr marL="0" indent="0" algn="r" rtl="1">
              <a:buNone/>
            </a:pPr>
            <a:r>
              <a:rPr lang="ar-SA" dirty="0">
                <a:solidFill>
                  <a:srgbClr val="FFD100"/>
                </a:solidFill>
              </a:rPr>
              <a:t>نجعل الخدمات الرياضية الاحترافية متاحة لأي شخص. يتيح لك نظام كاميرا تسجيل كل المباريات وجلسات التدريب تلقائيا بجودة عالية وثابتة. تستخدم هذه اللقطات للبث المباشر وتحليل الفيديو وتزيد من تفاعل اللاعبين والمعجبين. بهذه الطريقة يمكن للأندية تعزيز علاقتها مع اللاعبين والرعاة والعائلة والمشجعين.</a:t>
            </a:r>
          </a:p>
          <a:p>
            <a:pPr marL="0" indent="0" algn="r" rtl="1">
              <a:buNone/>
            </a:pPr>
            <a:endParaRPr lang="en-US" dirty="0">
              <a:solidFill>
                <a:srgbClr val="FFD100"/>
              </a:solidFill>
            </a:endParaRPr>
          </a:p>
        </p:txBody>
      </p:sp>
    </p:spTree>
    <p:extLst>
      <p:ext uri="{BB962C8B-B14F-4D97-AF65-F5344CB8AC3E}">
        <p14:creationId xmlns:p14="http://schemas.microsoft.com/office/powerpoint/2010/main" val="9316187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594</TotalTime>
  <Words>1749</Words>
  <Application>Microsoft Office PowerPoint</Application>
  <PresentationFormat>Widescreen</PresentationFormat>
  <Paragraphs>114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Century Gothic</vt:lpstr>
      <vt:lpstr>Source Sans Pro</vt:lpstr>
      <vt:lpstr>Tahoma</vt:lpstr>
      <vt:lpstr>titilliumregular</vt:lpstr>
      <vt:lpstr>Mesh</vt:lpstr>
      <vt:lpstr>WWW.PIOPERFECT.COM </vt:lpstr>
      <vt:lpstr>HOME </vt:lpstr>
      <vt:lpstr>SERVICES                                                                                                                       الخدمات </vt:lpstr>
      <vt:lpstr>Networking &amp; Telecom solutions</vt:lpstr>
      <vt:lpstr>Car Parking solutions </vt:lpstr>
      <vt:lpstr> Security Solutions  </vt:lpstr>
      <vt:lpstr>RFID  </vt:lpstr>
      <vt:lpstr>Tracking Systems </vt:lpstr>
      <vt:lpstr>Sport Solutions  </vt:lpstr>
      <vt:lpstr>Technical support and maintenance services </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WWW.PIOPERFECT.COM</dc:title>
  <dc:creator>adham qattash</dc:creator>
  <cp:lastModifiedBy>adham qattash</cp:lastModifiedBy>
  <cp:revision>33</cp:revision>
  <dcterms:created xsi:type="dcterms:W3CDTF">2023-08-16T10:07:15Z</dcterms:created>
  <dcterms:modified xsi:type="dcterms:W3CDTF">2023-10-24T11:30:39Z</dcterms:modified>
</cp:coreProperties>
</file>